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9.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5" r:id="rId3"/>
    <p:sldMasterId id="2147483660" r:id="rId4"/>
    <p:sldMasterId id="2147483665" r:id="rId5"/>
    <p:sldMasterId id="2147483671" r:id="rId6"/>
    <p:sldMasterId id="2147483675" r:id="rId7"/>
    <p:sldMasterId id="2147483682" r:id="rId8"/>
    <p:sldMasterId id="2147483688" r:id="rId9"/>
    <p:sldMasterId id="2147483694" r:id="rId10"/>
    <p:sldMasterId id="2147483700" r:id="rId11"/>
    <p:sldMasterId id="2147483706" r:id="rId12"/>
    <p:sldMasterId id="2147483712" r:id="rId13"/>
    <p:sldMasterId id="2147483718" r:id="rId14"/>
    <p:sldMasterId id="2147483721" r:id="rId15"/>
    <p:sldMasterId id="2147483727" r:id="rId16"/>
    <p:sldMasterId id="2147483735" r:id="rId17"/>
    <p:sldMasterId id="2147483741" r:id="rId18"/>
    <p:sldMasterId id="2147483748" r:id="rId19"/>
    <p:sldMasterId id="2147483760" r:id="rId20"/>
  </p:sldMasterIdLst>
  <p:notesMasterIdLst>
    <p:notesMasterId r:id="rId66"/>
  </p:notesMasterIdLst>
  <p:handoutMasterIdLst>
    <p:handoutMasterId r:id="rId67"/>
  </p:handoutMasterIdLst>
  <p:sldIdLst>
    <p:sldId id="735" r:id="rId21"/>
    <p:sldId id="741" r:id="rId22"/>
    <p:sldId id="860" r:id="rId23"/>
    <p:sldId id="880" r:id="rId24"/>
    <p:sldId id="881" r:id="rId25"/>
    <p:sldId id="879" r:id="rId26"/>
    <p:sldId id="851" r:id="rId27"/>
    <p:sldId id="912" r:id="rId28"/>
    <p:sldId id="913" r:id="rId29"/>
    <p:sldId id="915" r:id="rId30"/>
    <p:sldId id="916" r:id="rId31"/>
    <p:sldId id="918" r:id="rId32"/>
    <p:sldId id="919" r:id="rId33"/>
    <p:sldId id="920" r:id="rId34"/>
    <p:sldId id="862" r:id="rId35"/>
    <p:sldId id="952" r:id="rId36"/>
    <p:sldId id="950" r:id="rId37"/>
    <p:sldId id="949" r:id="rId38"/>
    <p:sldId id="917" r:id="rId39"/>
    <p:sldId id="951" r:id="rId40"/>
    <p:sldId id="855" r:id="rId41"/>
    <p:sldId id="778" r:id="rId42"/>
    <p:sldId id="861" r:id="rId43"/>
    <p:sldId id="847" r:id="rId44"/>
    <p:sldId id="877" r:id="rId45"/>
    <p:sldId id="858" r:id="rId46"/>
    <p:sldId id="859" r:id="rId47"/>
    <p:sldId id="876" r:id="rId48"/>
    <p:sldId id="756" r:id="rId49"/>
    <p:sldId id="863" r:id="rId50"/>
    <p:sldId id="843" r:id="rId51"/>
    <p:sldId id="864" r:id="rId52"/>
    <p:sldId id="801" r:id="rId53"/>
    <p:sldId id="784" r:id="rId54"/>
    <p:sldId id="865" r:id="rId55"/>
    <p:sldId id="824" r:id="rId56"/>
    <p:sldId id="875" r:id="rId57"/>
    <p:sldId id="845" r:id="rId58"/>
    <p:sldId id="866" r:id="rId59"/>
    <p:sldId id="786" r:id="rId60"/>
    <p:sldId id="870" r:id="rId61"/>
    <p:sldId id="834" r:id="rId62"/>
    <p:sldId id="758" r:id="rId63"/>
    <p:sldId id="769" r:id="rId64"/>
    <p:sldId id="878" r:id="rId65"/>
  </p:sldIdLst>
  <p:sldSz cx="9144000" cy="6858000" type="screen4x3"/>
  <p:notesSz cx="6669088" cy="9926638"/>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25">
          <p15:clr>
            <a:srgbClr val="A4A3A4"/>
          </p15:clr>
        </p15:guide>
        <p15:guide id="2" orient="horz" pos="2717">
          <p15:clr>
            <a:srgbClr val="A4A3A4"/>
          </p15:clr>
        </p15:guide>
        <p15:guide id="3" orient="horz" pos="912">
          <p15:clr>
            <a:srgbClr val="A4A3A4"/>
          </p15:clr>
        </p15:guide>
        <p15:guide id="4" orient="horz" pos="1958">
          <p15:clr>
            <a:srgbClr val="A4A3A4"/>
          </p15:clr>
        </p15:guide>
        <p15:guide id="5" pos="5582">
          <p15:clr>
            <a:srgbClr val="A4A3A4"/>
          </p15:clr>
        </p15:guide>
        <p15:guide id="6" pos="276">
          <p15:clr>
            <a:srgbClr val="A4A3A4"/>
          </p15:clr>
        </p15:guide>
      </p15:sldGuideLst>
    </p:ext>
    <p:ext uri="{2D200454-40CA-4A62-9FC3-DE9A4176ACB9}">
      <p15:notesGuideLst xmlns:p15="http://schemas.microsoft.com/office/powerpoint/2012/main">
        <p15:guide id="1" orient="horz" pos="3148">
          <p15:clr>
            <a:srgbClr val="A4A3A4"/>
          </p15:clr>
        </p15:guide>
        <p15:guide id="2" pos="21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77" autoAdjust="0"/>
    <p:restoredTop sz="99176" autoAdjust="0"/>
  </p:normalViewPr>
  <p:slideViewPr>
    <p:cSldViewPr snapToGrid="0">
      <p:cViewPr varScale="1">
        <p:scale>
          <a:sx n="107" d="100"/>
          <a:sy n="107" d="100"/>
        </p:scale>
        <p:origin x="240" y="102"/>
      </p:cViewPr>
      <p:guideLst>
        <p:guide orient="horz" pos="1225"/>
        <p:guide orient="horz" pos="2717"/>
        <p:guide orient="horz" pos="912"/>
        <p:guide orient="horz" pos="1958"/>
        <p:guide pos="5582"/>
        <p:guide pos="276"/>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48"/>
        <p:guide pos="21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handoutMaster" Target="handoutMasters/handoutMaster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t>12/09/2017</a:t>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t>‹#›</a:t>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t>1</a:t>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p>
          <a:p>
            <a:pPr algn="r" eaLnBrk="1" hangingPunct="1">
              <a:lnSpc>
                <a:spcPct val="85000"/>
              </a:lnSpc>
              <a:spcBef>
                <a:spcPct val="15000"/>
              </a:spcBef>
              <a:buClr>
                <a:srgbClr val="747273"/>
              </a:buClr>
            </a:pPr>
            <a:r>
              <a:rPr lang="en-US" altLang="zh-CN">
                <a:solidFill>
                  <a:schemeClr val="bg1"/>
                </a:solidFill>
              </a:rPr>
              <a:t>+ MRC Certification on first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10</a:t>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11</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12</a:t>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13</a:t>
            </a:fld>
            <a:endParaRPr lang="en-US" altLang="zh-CN"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14</a:t>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42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2C75544-06EC-40E6-A221-568E9BFCCE8F}" type="slidenum">
              <a:rPr lang="en-US" altLang="zh-CN" sz="1200"/>
              <a:t>15</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16</a:t>
            </a:fld>
            <a:endParaRPr lang="en-US" altLang="zh-CN" sz="1200"/>
          </a:p>
        </p:txBody>
      </p:sp>
    </p:spTree>
    <p:extLst>
      <p:ext uri="{BB962C8B-B14F-4D97-AF65-F5344CB8AC3E}">
        <p14:creationId xmlns:p14="http://schemas.microsoft.com/office/powerpoint/2010/main" val="28867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17</a:t>
            </a:fld>
            <a:endParaRPr lang="en-US" altLang="zh-CN" sz="120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18</a:t>
            </a:fld>
            <a:endParaRPr lang="en-US" altLang="zh-CN"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19</a:t>
            </a:fld>
            <a:endParaRPr lang="en-US" altLang="zh-CN"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20</a:t>
            </a:fld>
            <a:endParaRPr lang="en-US" altLang="zh-CN" sz="1200"/>
          </a:p>
        </p:txBody>
      </p:sp>
    </p:spTree>
    <p:extLst>
      <p:ext uri="{BB962C8B-B14F-4D97-AF65-F5344CB8AC3E}">
        <p14:creationId xmlns:p14="http://schemas.microsoft.com/office/powerpoint/2010/main" val="3084545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21</a:t>
            </a:fld>
            <a:endParaRPr lang="en-US" altLang="zh-CN" sz="120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22</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23</a:t>
            </a:fld>
            <a:endParaRPr lang="en-US" altLang="zh-CN"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24</a:t>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p:sp>
      <p:sp>
        <p:nvSpPr>
          <p:cNvPr id="138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Accurately measures brand engagement in a way that is consistent with television and other media.</a:t>
            </a:r>
          </a:p>
          <a:p>
            <a:r>
              <a:rPr lang="en-US" altLang="zh-CN">
                <a:latin typeface="Arial" panose="020B0604020202020204" pitchFamily="34" charset="0"/>
              </a:rPr>
              <a:t>Our complex algorithm goes beyond interaction time</a:t>
            </a:r>
          </a:p>
          <a:p>
            <a:r>
              <a:rPr lang="en-US" altLang="zh-CN">
                <a:latin typeface="Arial" panose="020B0604020202020204" pitchFamily="34" charset="0"/>
              </a:rPr>
              <a:t>Considers user behavior and creative function to track how long the user truly engaged with the brand.</a:t>
            </a:r>
          </a:p>
          <a:p>
            <a:r>
              <a:rPr lang="en-US" altLang="zh-CN">
                <a:latin typeface="Arial" panose="020B0604020202020204" pitchFamily="34" charset="0"/>
              </a:rPr>
              <a:t>An effective analytic tool throughout the rich media spectrum – allow comparison across expandable, polite, with or without video.  </a:t>
            </a:r>
          </a:p>
          <a:p>
            <a:endParaRPr lang="en-US" altLang="zh-CN">
              <a:latin typeface="Arial" panose="020B0604020202020204" pitchFamily="34" charset="0"/>
            </a:endParaRPr>
          </a:p>
        </p:txBody>
      </p:sp>
      <p:sp>
        <p:nvSpPr>
          <p:cNvPr id="138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587D358-D97D-4E52-AD2B-41CF776D2D3D}" type="slidenum">
              <a:rPr lang="en-US" altLang="zh-CN" sz="1200">
                <a:solidFill>
                  <a:srgbClr val="000000"/>
                </a:solidFill>
              </a:rPr>
              <a:t>25</a:t>
            </a:fld>
            <a:endParaRPr lang="en-US" altLang="zh-CN" sz="1200">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p:sp>
      <p:sp>
        <p:nvSpPr>
          <p:cNvPr id="139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Dwell Time reveals a positive impact in favour of the brand and a new benchmark for brand building. Why? Because it addresses measuring those brand moments.</a:t>
            </a:r>
          </a:p>
          <a:p>
            <a:endParaRPr lang="en-GB" altLang="zh-CN">
              <a:latin typeface="Arial" panose="020B0604020202020204" pitchFamily="34" charset="0"/>
            </a:endParaRPr>
          </a:p>
          <a:p>
            <a:r>
              <a:rPr lang="en-GB" altLang="zh-CN">
                <a:latin typeface="Arial" panose="020B0604020202020204" pitchFamily="34" charset="0"/>
              </a:rPr>
              <a:t>Dwell Time will help brand marketers bring more confidence back into digital and a step closer in to showing how to measure a brand online – and set new parameters which we will be able to move across to Digital TV.</a:t>
            </a:r>
          </a:p>
          <a:p>
            <a:endParaRPr lang="en-GB" altLang="zh-CN">
              <a:latin typeface="Arial" panose="020B0604020202020204" pitchFamily="34" charset="0"/>
            </a:endParaRPr>
          </a:p>
          <a:p>
            <a:r>
              <a:rPr lang="en-GB" altLang="zh-CN">
                <a:latin typeface="Arial" panose="020B0604020202020204" pitchFamily="34" charset="0"/>
              </a:rPr>
              <a:t>And people are engaging with adverts – that is ACTIVELY INTERACTING with adverts for 1 minute!! </a:t>
            </a:r>
          </a:p>
          <a:p>
            <a:endParaRPr lang="en-GB" altLang="zh-CN">
              <a:latin typeface="Arial" panose="020B0604020202020204" pitchFamily="34" charset="0"/>
            </a:endParaRPr>
          </a:p>
          <a:p>
            <a:r>
              <a:rPr lang="en-GB" altLang="zh-CN">
                <a:latin typeface="Arial" panose="020B0604020202020204" pitchFamily="34" charset="0"/>
              </a:rPr>
              <a:t>Twice as long as TV commercial, and guaranteed emotional involvement. This is absolutely key turning point for advertising…</a:t>
            </a:r>
          </a:p>
        </p:txBody>
      </p:sp>
      <p:sp>
        <p:nvSpPr>
          <p:cNvPr id="139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C920BB3-C008-436E-8DE9-AB3CDF79F93F}" type="slidenum">
              <a:rPr lang="en-US" altLang="zh-CN" sz="1200">
                <a:solidFill>
                  <a:srgbClr val="000000"/>
                </a:solidFill>
              </a:rPr>
              <a:t>26</a:t>
            </a:fld>
            <a:endParaRPr lang="en-US" altLang="zh-CN"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p:sp>
      <p:sp>
        <p:nvSpPr>
          <p:cNvPr id="140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So where are we now? Well following on from what we have learned in 2004, this is ad for 2008. Similar concept in terms of content on site, but in a way which is interesting for user to be involved with.</a:t>
            </a:r>
          </a:p>
          <a:p>
            <a:endParaRPr lang="en-GB" altLang="zh-CN">
              <a:latin typeface="Arial" panose="020B0604020202020204" pitchFamily="34" charset="0"/>
            </a:endParaRPr>
          </a:p>
          <a:p>
            <a:r>
              <a:rPr lang="en-GB" altLang="zh-CN">
                <a:latin typeface="Arial" panose="020B0604020202020204" pitchFamily="34" charset="0"/>
              </a:rPr>
              <a:t>What is amazing is the average Dwell time was 2 minutes!!! 4x that of a TV advert!!! </a:t>
            </a:r>
          </a:p>
          <a:p>
            <a:endParaRPr lang="en-GB" altLang="zh-CN">
              <a:latin typeface="Arial" panose="020B0604020202020204" pitchFamily="34" charset="0"/>
            </a:endParaRPr>
          </a:p>
          <a:p>
            <a:r>
              <a:rPr lang="en-GB" altLang="zh-CN">
                <a:latin typeface="Arial" panose="020B0604020202020204" pitchFamily="34" charset="0"/>
              </a:rPr>
              <a:t>Am amazing achievement to get users to stop what they were doing and immerse themselves in a brand experience for 2 minutes… If ever there was evidence for online effectiveness, this should be at the top of all the award tables!!!</a:t>
            </a:r>
          </a:p>
        </p:txBody>
      </p:sp>
      <p:sp>
        <p:nvSpPr>
          <p:cNvPr id="1402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F7BC162B-E614-4673-A366-D716FDBBD0D3}" type="slidenum">
              <a:rPr lang="en-US" altLang="zh-CN" sz="1200">
                <a:solidFill>
                  <a:srgbClr val="000000"/>
                </a:solidFill>
              </a:rPr>
              <a:t>27</a:t>
            </a:fld>
            <a:endParaRPr lang="en-US" altLang="zh-CN"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4131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B90A30-CE99-48E7-987D-594B25D88317}" type="slidenum">
              <a:rPr lang="he-IL" altLang="zh-CN" sz="1200"/>
              <a:t>28</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zh-CN">
                <a:latin typeface="Arial" panose="020B0604020202020204" pitchFamily="34" charset="0"/>
              </a:rPr>
              <a:t>Media plan in place</a:t>
            </a:r>
          </a:p>
          <a:p>
            <a:pPr>
              <a:lnSpc>
                <a:spcPct val="90000"/>
              </a:lnSpc>
            </a:pPr>
            <a:r>
              <a:rPr lang="en-US" altLang="zh-CN">
                <a:latin typeface="Arial" panose="020B0604020202020204" pitchFamily="34" charset="0"/>
              </a:rPr>
              <a:t>All systems ready</a:t>
            </a:r>
          </a:p>
          <a:p>
            <a:pPr>
              <a:lnSpc>
                <a:spcPct val="90000"/>
              </a:lnSpc>
            </a:pPr>
            <a:r>
              <a:rPr lang="en-US" altLang="zh-CN">
                <a:latin typeface="Arial" panose="020B0604020202020204" pitchFamily="34" charset="0"/>
              </a:rPr>
              <a:t>Check setup and delivery: if it started on time, delivery rate in line with planned, </a:t>
            </a:r>
          </a:p>
          <a:p>
            <a:pPr>
              <a:lnSpc>
                <a:spcPct val="90000"/>
              </a:lnSpc>
            </a:pPr>
            <a:r>
              <a:rPr lang="en-US" altLang="zh-CN">
                <a:latin typeface="Arial" panose="020B0604020202020204" pitchFamily="34" charset="0"/>
              </a:rPr>
              <a:t>Notify publisher immediately of any problems identified at outset</a:t>
            </a:r>
          </a:p>
          <a:p>
            <a:pPr>
              <a:lnSpc>
                <a:spcPct val="90000"/>
              </a:lnSpc>
            </a:pPr>
            <a:r>
              <a:rPr lang="en-US" altLang="zh-CN">
                <a:latin typeface="Arial" panose="020B0604020202020204" pitchFamily="34" charset="0"/>
              </a:rPr>
              <a:t>Continue monitoring during the course of the day throughout the campaign </a:t>
            </a:r>
          </a:p>
          <a:p>
            <a:pPr>
              <a:lnSpc>
                <a:spcPct val="90000"/>
              </a:lnSpc>
            </a:pPr>
            <a:r>
              <a:rPr lang="en-US" altLang="zh-CN">
                <a:latin typeface="Arial" panose="020B0604020202020204" pitchFamily="34" charset="0"/>
                <a:cs typeface="Arial" panose="020B0604020202020204" pitchFamily="34" charset="0"/>
              </a:rPr>
              <a:t>What is the status – approved, pending? Has the Eyeblaster IO been signed? Has the flight started running? Monitor under- and over-delivery rates, Monitor served impressions, total clicks, CTR, interaction rate. Analyze behavior throughout campaign in real-time, Optimize on-the-fly. This feature is unique to Eyeblaster</a:t>
            </a:r>
          </a:p>
          <a:p>
            <a:pPr>
              <a:lnSpc>
                <a:spcPct val="90000"/>
              </a:lnSpc>
            </a:pPr>
            <a:r>
              <a:rPr lang="en-US" altLang="zh-CN">
                <a:latin typeface="Arial" panose="020B0604020202020204" pitchFamily="34" charset="0"/>
                <a:cs typeface="Arial" panose="020B0604020202020204" pitchFamily="34" charset="0"/>
              </a:rPr>
              <a:t>Features:</a:t>
            </a:r>
          </a:p>
          <a:p>
            <a:pPr>
              <a:lnSpc>
                <a:spcPct val="90000"/>
              </a:lnSpc>
              <a:buClr>
                <a:srgbClr val="FF6600"/>
              </a:buClr>
            </a:pPr>
            <a:r>
              <a:rPr lang="en-GB" altLang="zh-CN">
                <a:latin typeface="Arial" panose="020B0604020202020204" pitchFamily="34" charset="0"/>
              </a:rPr>
              <a:t>Auto-refresh every 15 min</a:t>
            </a:r>
          </a:p>
          <a:p>
            <a:pPr>
              <a:lnSpc>
                <a:spcPct val="90000"/>
              </a:lnSpc>
              <a:buClr>
                <a:srgbClr val="FF6600"/>
              </a:buClr>
            </a:pPr>
            <a:r>
              <a:rPr lang="en-GB" altLang="zh-CN">
                <a:latin typeface="Arial" panose="020B0604020202020204" pitchFamily="34" charset="0"/>
              </a:rPr>
              <a:t>Setup status</a:t>
            </a:r>
          </a:p>
          <a:p>
            <a:pPr>
              <a:lnSpc>
                <a:spcPct val="90000"/>
              </a:lnSpc>
              <a:buClr>
                <a:srgbClr val="FF6600"/>
              </a:buClr>
            </a:pPr>
            <a:r>
              <a:rPr lang="en-GB" altLang="zh-CN">
                <a:latin typeface="Arial" panose="020B0604020202020204" pitchFamily="34" charset="0"/>
              </a:rPr>
              <a:t>Delivery status</a:t>
            </a:r>
          </a:p>
          <a:p>
            <a:pPr>
              <a:lnSpc>
                <a:spcPct val="90000"/>
              </a:lnSpc>
              <a:buClr>
                <a:srgbClr val="FF6600"/>
              </a:buClr>
            </a:pPr>
            <a:r>
              <a:rPr lang="en-GB" altLang="zh-CN">
                <a:latin typeface="Arial" panose="020B0604020202020204" pitchFamily="34" charset="0"/>
              </a:rPr>
              <a:t>Performance status</a:t>
            </a:r>
          </a:p>
          <a:p>
            <a:pPr>
              <a:lnSpc>
                <a:spcPct val="90000"/>
              </a:lnSpc>
              <a:buClr>
                <a:srgbClr val="FF6600"/>
              </a:buClr>
            </a:pPr>
            <a:r>
              <a:rPr lang="en-GB" altLang="zh-CN">
                <a:latin typeface="Arial" panose="020B0604020202020204" pitchFamily="34" charset="0"/>
              </a:rPr>
              <a:t>Status alerts</a:t>
            </a:r>
          </a:p>
          <a:p>
            <a:pPr>
              <a:lnSpc>
                <a:spcPct val="90000"/>
              </a:lnSpc>
              <a:buClr>
                <a:srgbClr val="FF6600"/>
              </a:buClr>
            </a:pPr>
            <a:r>
              <a:rPr lang="en-GB" altLang="zh-CN">
                <a:latin typeface="Arial" panose="020B0604020202020204" pitchFamily="34" charset="0"/>
              </a:rPr>
              <a:t>Manipulate fields to only monitor relevant info</a:t>
            </a:r>
          </a:p>
          <a:p>
            <a:pPr>
              <a:lnSpc>
                <a:spcPct val="90000"/>
              </a:lnSpc>
              <a:buClr>
                <a:srgbClr val="FF6600"/>
              </a:buClr>
            </a:pPr>
            <a:r>
              <a:rPr lang="en-GB" altLang="zh-CN">
                <a:latin typeface="Arial" panose="020B0604020202020204" pitchFamily="34" charset="0"/>
              </a:rPr>
              <a:t>Manipulate variables so reporting is set to your personal settings</a:t>
            </a:r>
          </a:p>
          <a:p>
            <a:pPr>
              <a:lnSpc>
                <a:spcPct val="90000"/>
              </a:lnSpc>
              <a:buClr>
                <a:srgbClr val="FF6600"/>
              </a:buClr>
            </a:pPr>
            <a:r>
              <a:rPr lang="en-GB" altLang="zh-CN">
                <a:latin typeface="Arial" panose="020B0604020202020204" pitchFamily="34" charset="0"/>
              </a:rPr>
              <a:t>Export to excel – show publishers what you need doing</a:t>
            </a:r>
          </a:p>
          <a:p>
            <a:pPr>
              <a:lnSpc>
                <a:spcPct val="90000"/>
              </a:lnSpc>
            </a:pPr>
            <a:endParaRPr lang="en-US" altLang="zh-CN">
              <a:latin typeface="Arial" panose="020B0604020202020204" pitchFamily="34" charset="0"/>
            </a:endParaRPr>
          </a:p>
        </p:txBody>
      </p:sp>
      <p:sp>
        <p:nvSpPr>
          <p:cNvPr id="1433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C56A8EA-DB12-46A6-B6FD-1F8E13F3059A}" type="slidenum">
              <a:rPr lang="en-US" altLang="zh-CN" sz="1200"/>
              <a:t>29</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t>3</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p:sp>
      <p:sp>
        <p:nvSpPr>
          <p:cNvPr id="144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43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362D293-D5E4-47F8-95D2-72840FB1D6A3}" type="slidenum">
              <a:rPr lang="en-US" altLang="zh-CN" sz="1200"/>
              <a:t>30</a:t>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p:sp>
      <p:sp>
        <p:nvSpPr>
          <p:cNvPr id="145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5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4C1666-5457-40F6-954F-BA4271FF5ACE}" type="slidenum">
              <a:rPr lang="he-IL" altLang="zh-CN" sz="1200"/>
              <a:t>31</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64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B542543-A1EC-4E2C-8CAF-AA847BD744F0}" type="slidenum">
              <a:rPr lang="en-US" altLang="zh-CN" sz="1200"/>
              <a:t>32</a:t>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p:sp>
      <p:sp>
        <p:nvSpPr>
          <p:cNvPr id="147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sz="1600">
                <a:latin typeface="Arial" panose="020B0604020202020204" pitchFamily="34" charset="0"/>
              </a:rPr>
              <a:t>On-Line Reports Benefits:</a:t>
            </a:r>
          </a:p>
          <a:p>
            <a:pPr marL="0" lvl="1"/>
            <a:r>
              <a:rPr lang="en-US" altLang="zh-CN" sz="1600">
                <a:latin typeface="Arial" panose="020B0604020202020204" pitchFamily="34" charset="0"/>
              </a:rPr>
              <a:t>Quick and easy to generate with an intuitive UI</a:t>
            </a:r>
          </a:p>
          <a:p>
            <a:pPr marL="0" lvl="1">
              <a:spcBef>
                <a:spcPct val="20000"/>
              </a:spcBef>
              <a:buClr>
                <a:srgbClr val="FF6600"/>
              </a:buClr>
              <a:buSzPct val="130000"/>
            </a:pPr>
            <a:r>
              <a:rPr lang="en-US" altLang="zh-CN" sz="1600">
                <a:latin typeface="Arial" panose="020B0604020202020204" pitchFamily="34" charset="0"/>
              </a:rPr>
              <a:t>Saves time</a:t>
            </a:r>
          </a:p>
          <a:p>
            <a:pPr marL="0" lvl="1">
              <a:spcBef>
                <a:spcPct val="20000"/>
              </a:spcBef>
              <a:buClr>
                <a:srgbClr val="FF6600"/>
              </a:buClr>
              <a:buSzPct val="130000"/>
            </a:pPr>
            <a:r>
              <a:rPr lang="en-US" altLang="zh-CN" sz="1600">
                <a:latin typeface="Arial" panose="020B0604020202020204" pitchFamily="34" charset="0"/>
              </a:rPr>
              <a:t>Allows for advance analysis by guiding the user</a:t>
            </a:r>
          </a:p>
          <a:p>
            <a:endParaRPr lang="en-US" altLang="zh-CN">
              <a:latin typeface="Arial" panose="020B0604020202020204" pitchFamily="34" charset="0"/>
            </a:endParaRPr>
          </a:p>
          <a:p>
            <a:r>
              <a:rPr lang="en-US" altLang="zh-CN">
                <a:latin typeface="Arial" panose="020B0604020202020204" pitchFamily="34" charset="0"/>
              </a:rPr>
              <a:t>Analytics V2 new items:</a:t>
            </a:r>
          </a:p>
          <a:p>
            <a:pPr>
              <a:buFontTx/>
              <a:buChar char="-"/>
            </a:pPr>
            <a:r>
              <a:rPr lang="en-US" altLang="zh-CN">
                <a:latin typeface="Arial" panose="020B0604020202020204" pitchFamily="34" charset="0"/>
              </a:rPr>
              <a:t> Campaign Summary: ppt and excel file that sums your entire campaign</a:t>
            </a:r>
          </a:p>
          <a:p>
            <a:pPr>
              <a:buFontTx/>
              <a:buChar char="-"/>
            </a:pPr>
            <a:r>
              <a:rPr lang="en-US" altLang="zh-CN">
                <a:latin typeface="Arial" panose="020B0604020202020204" pitchFamily="34" charset="0"/>
              </a:rPr>
              <a:t> Embedded Benchmark: puts your number into perspective</a:t>
            </a:r>
          </a:p>
          <a:p>
            <a:pPr>
              <a:buFontTx/>
              <a:buChar char="-"/>
            </a:pPr>
            <a:r>
              <a:rPr lang="en-US" altLang="zh-CN">
                <a:latin typeface="Arial" panose="020B0604020202020204" pitchFamily="34" charset="0"/>
              </a:rPr>
              <a:t> Graphs added to key reports, to allow for a faster understanding of your data.</a:t>
            </a:r>
          </a:p>
        </p:txBody>
      </p:sp>
      <p:sp>
        <p:nvSpPr>
          <p:cNvPr id="147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2D4FF97-2349-4E68-A35D-6E79C5D64EC4}" type="slidenum">
              <a:rPr lang="he-IL" altLang="zh-CN" sz="1200"/>
              <a:t>33</a:t>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p:sp>
      <p:sp>
        <p:nvSpPr>
          <p:cNvPr id="148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Time Saver</a:t>
            </a:r>
          </a:p>
          <a:p>
            <a:r>
              <a:rPr lang="en-US" altLang="zh-CN">
                <a:latin typeface="Arial" panose="020B0604020202020204" pitchFamily="34" charset="0"/>
              </a:rPr>
              <a:t>Gain better understanding of your campaign metrics</a:t>
            </a:r>
          </a:p>
        </p:txBody>
      </p:sp>
      <p:sp>
        <p:nvSpPr>
          <p:cNvPr id="148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A33DF2F-DD4B-4EAC-977F-7D79B514A200}" type="slidenum">
              <a:rPr lang="he-IL" altLang="zh-CN" sz="1200"/>
              <a:t>34</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p:sp>
      <p:sp>
        <p:nvSpPr>
          <p:cNvPr id="149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9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D188887-D456-413C-92A3-BA579E59B3ED}" type="slidenum">
              <a:rPr lang="en-US" altLang="zh-CN" sz="1200"/>
              <a:t>35</a:t>
            </a:fld>
            <a:endParaRPr lang="en-US" altLang="zh-CN"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36</a:t>
            </a:fld>
            <a:endParaRPr lang="en-US" altLang="zh-CN" sz="120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37</a:t>
            </a:fld>
            <a:endParaRPr lang="en-US" altLang="zh-CN" sz="120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p:sp>
      <p:sp>
        <p:nvSpPr>
          <p:cNvPr id="152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Custom Report: </a:t>
            </a:r>
          </a:p>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Is a tailored report built by professional service team for your unique needs. Once built, the report is available in the online reporting interface</a:t>
            </a:r>
          </a:p>
          <a:p>
            <a:pPr marL="225425" lvl="1" indent="-225425">
              <a:spcBef>
                <a:spcPct val="20000"/>
              </a:spcBef>
              <a:buClr>
                <a:srgbClr val="FF6600"/>
              </a:buClr>
              <a:buSzPct val="130000"/>
              <a:buFont typeface="Wingdings" panose="05000000000000000000" pitchFamily="2" charset="2"/>
              <a:buNone/>
            </a:pPr>
            <a:endParaRPr lang="en-US" altLang="zh-CN" sz="1600">
              <a:latin typeface="Arial" panose="020B0604020202020204" pitchFamily="34" charset="0"/>
            </a:endParaRPr>
          </a:p>
          <a:p>
            <a:endParaRPr lang="en-US" altLang="zh-CN">
              <a:latin typeface="Arial" panose="020B0604020202020204" pitchFamily="34" charset="0"/>
            </a:endParaRPr>
          </a:p>
        </p:txBody>
      </p:sp>
      <p:sp>
        <p:nvSpPr>
          <p:cNvPr id="1525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9EDC8A4-4039-4A88-91B2-8F5734929A58}" type="slidenum">
              <a:rPr lang="he-IL" altLang="zh-CN" sz="1200">
                <a:solidFill>
                  <a:srgbClr val="000000"/>
                </a:solidFill>
              </a:rPr>
              <a:t>38</a:t>
            </a:fld>
            <a:endParaRPr lang="en-US" altLang="zh-CN" sz="1200">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p:sp>
      <p:sp>
        <p:nvSpPr>
          <p:cNvPr id="153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53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24B6E79-73B6-4756-8495-ED80024F3FB2}" type="slidenum">
              <a:rPr lang="en-US" altLang="zh-CN" sz="1200"/>
              <a:t>39</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4</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p:sp>
      <p:sp>
        <p:nvSpPr>
          <p:cNvPr id="154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available online and offline</a:t>
            </a:r>
          </a:p>
          <a:p>
            <a:r>
              <a:rPr lang="en-US" altLang="zh-CN">
                <a:latin typeface="Arial" panose="020B0604020202020204" pitchFamily="34" charset="0"/>
              </a:rPr>
              <a:t>change analysis criteria on the fly</a:t>
            </a:r>
          </a:p>
          <a:p>
            <a:r>
              <a:rPr lang="en-US" altLang="zh-CN">
                <a:latin typeface="Arial" panose="020B0604020202020204" pitchFamily="34" charset="0"/>
              </a:rPr>
              <a:t>flexible manipulation for advanced analysis</a:t>
            </a:r>
          </a:p>
          <a:p>
            <a:r>
              <a:rPr lang="en-US" altLang="zh-CN">
                <a:latin typeface="Arial" panose="020B0604020202020204" pitchFamily="34" charset="0"/>
              </a:rPr>
              <a:t>time saver: up-to-date with one click on “refresh”</a:t>
            </a:r>
          </a:p>
        </p:txBody>
      </p:sp>
      <p:sp>
        <p:nvSpPr>
          <p:cNvPr id="1546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C32359-3792-4DD2-AD75-8055066AD52B}" type="slidenum">
              <a:rPr lang="he-IL" altLang="zh-CN" sz="1200"/>
              <a:t>40</a:t>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5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603B290-E7A7-4A1D-A846-3C504C585F9F}" type="slidenum">
              <a:rPr lang="en-US" altLang="zh-CN" sz="1200"/>
              <a:t>41</a:t>
            </a:fld>
            <a:endParaRPr lang="en-US" altLang="zh-CN"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p:sp>
      <p:sp>
        <p:nvSpPr>
          <p:cNvPr id="1566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 need to manually combine data – get your Eyeblaster data automatically consolidated into any system you desire</a:t>
            </a:r>
          </a:p>
          <a:p>
            <a:r>
              <a:rPr lang="en-US" altLang="zh-CN">
                <a:latin typeface="Arial" panose="020B0604020202020204" pitchFamily="34" charset="0"/>
              </a:rPr>
              <a:t>See the full integrated picture in your favorite place (i.e. your internal analysis tools or database). </a:t>
            </a:r>
          </a:p>
          <a:p>
            <a:endParaRPr lang="en-US" altLang="zh-CN">
              <a:latin typeface="Arial" panose="020B0604020202020204" pitchFamily="34" charset="0"/>
            </a:endParaRPr>
          </a:p>
        </p:txBody>
      </p:sp>
      <p:sp>
        <p:nvSpPr>
          <p:cNvPr id="1566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5B0113-8BDF-47A2-BC48-BA75027F1668}" type="slidenum">
              <a:rPr lang="en-US" altLang="zh-CN" sz="1200"/>
              <a:t>42</a:t>
            </a:fld>
            <a:endParaRPr lang="en-US" altLang="zh-CN"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43</a:t>
            </a:fld>
            <a:endParaRPr lang="en-US" altLang="zh-CN"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t>44</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6</a:t>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7</a:t>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8</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9</a:t>
            </a:fld>
            <a:endParaRPr lang="en-US" altLang="zh-CN"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 Id="rId4" Type="http://schemas.openxmlformats.org/officeDocument/2006/relationships/image" Target="../media/image10.w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t>2017/9/12</a:t>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 Second level Second level Second level Second level </a:t>
            </a:r>
          </a:p>
          <a:p>
            <a:pPr lvl="1"/>
            <a:endParaRPr lang="en-US" dirty="0"/>
          </a:p>
          <a:p>
            <a:pPr lvl="1"/>
            <a:endParaRPr lang="en-US" dirty="0"/>
          </a:p>
          <a:p>
            <a:pPr lvl="1"/>
            <a:endParaRPr lang="en-US" dirty="0"/>
          </a:p>
          <a:p>
            <a:pPr lvl="1"/>
            <a:r>
              <a:rPr lang="en-US" dirty="0"/>
              <a:t> </a:t>
            </a:r>
          </a:p>
          <a:p>
            <a:pPr lvl="2"/>
            <a:r>
              <a:rPr lang="en-US" dirty="0"/>
              <a:t>Third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0968845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0.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1.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2.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5.xml"/><Relationship Id="rId7" Type="http://schemas.openxmlformats.org/officeDocument/2006/relationships/image" Target="../media/image4.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image" Target="../media/image1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1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9.png"/><Relationship Id="rId4" Type="http://schemas.openxmlformats.org/officeDocument/2006/relationships/slideLayout" Target="../slideLayouts/slideLayout68.xml"/><Relationship Id="rId9" Type="http://schemas.openxmlformats.org/officeDocument/2006/relationships/image" Target="../media/image8.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4.xml"/><Relationship Id="rId7" Type="http://schemas.openxmlformats.org/officeDocument/2006/relationships/image" Target="../media/image8.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9.xml"/><Relationship Id="rId7" Type="http://schemas.openxmlformats.org/officeDocument/2006/relationships/theme" Target="../theme/theme1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19.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5.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7.xml"/><Relationship Id="rId7" Type="http://schemas.openxmlformats.org/officeDocument/2006/relationships/theme" Target="../theme/theme20.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8.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5.xml"/><Relationship Id="rId7" Type="http://schemas.openxmlformats.org/officeDocument/2006/relationships/image" Target="../media/image4.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9.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4">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5">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7" r:id="rId12"/>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7">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8">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27.xml"/><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image" Target="../media/image35.png"/><Relationship Id="rId5" Type="http://schemas.openxmlformats.org/officeDocument/2006/relationships/slide" Target="slide22.xml"/><Relationship Id="rId4" Type="http://schemas.openxmlformats.org/officeDocument/2006/relationships/slide" Target="slide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 Target="slide28.xml"/><Relationship Id="rId7"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7.xml"/><Relationship Id="rId6" Type="http://schemas.openxmlformats.org/officeDocument/2006/relationships/image" Target="../media/image39.jpeg"/><Relationship Id="rId5" Type="http://schemas.openxmlformats.org/officeDocument/2006/relationships/slide" Target="slide23.xml"/><Relationship Id="rId4" Type="http://schemas.openxmlformats.org/officeDocument/2006/relationships/slide" Target="slide22.xml"/></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slide" Target="slide21.xml"/><Relationship Id="rId5" Type="http://schemas.openxmlformats.org/officeDocument/2006/relationships/image" Target="../media/image44.png"/><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video" Target="file:///D:\My%20Documents\Dwell%20Time\cirq_demo2_med_Lg_4x3.wmv" TargetMode="External"/><Relationship Id="rId1" Type="http://schemas.microsoft.com/office/2007/relationships/media" Target="file:///D:\My%20Documents\Dwell%20Time\cirq_demo2_med_Lg_4x3.wmv" TargetMode="External"/><Relationship Id="rId6" Type="http://schemas.openxmlformats.org/officeDocument/2006/relationships/slide" Target="slide21.xml"/><Relationship Id="rId5" Type="http://schemas.openxmlformats.org/officeDocument/2006/relationships/image" Target="../media/image4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6.xml"/><Relationship Id="rId1" Type="http://schemas.openxmlformats.org/officeDocument/2006/relationships/vmlDrawing" Target="../drawings/vmlDrawing1.vml"/><Relationship Id="rId5" Type="http://schemas.openxmlformats.org/officeDocument/2006/relationships/image" Target="../media/image46.png"/><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hyperlink" Target="Examples/HP_Touchsmart/index.htm" TargetMode="External"/><Relationship Id="rId2" Type="http://schemas.openxmlformats.org/officeDocument/2006/relationships/notesSlide" Target="../notesSlides/notesSlide27.xml"/><Relationship Id="rId1" Type="http://schemas.openxmlformats.org/officeDocument/2006/relationships/slideLayout" Target="../slideLayouts/slideLayout86.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2.png"/><Relationship Id="rId18" Type="http://schemas.openxmlformats.org/officeDocument/2006/relationships/image" Target="../media/image20.png"/><Relationship Id="rId3" Type="http://schemas.openxmlformats.org/officeDocument/2006/relationships/slide" Target="slide30.xml"/><Relationship Id="rId7" Type="http://schemas.openxmlformats.org/officeDocument/2006/relationships/slide" Target="slide32.xml"/><Relationship Id="rId12" Type="http://schemas.openxmlformats.org/officeDocument/2006/relationships/slide" Target="slide35.xml"/><Relationship Id="rId17" Type="http://schemas.openxmlformats.org/officeDocument/2006/relationships/image" Target="../media/image19.png"/><Relationship Id="rId2" Type="http://schemas.openxmlformats.org/officeDocument/2006/relationships/notesSlide" Target="../notesSlides/notesSlide28.xml"/><Relationship Id="rId16" Type="http://schemas.openxmlformats.org/officeDocument/2006/relationships/image" Target="../media/image18.png"/><Relationship Id="rId20" Type="http://schemas.openxmlformats.org/officeDocument/2006/relationships/image" Target="../media/image53.jpeg"/><Relationship Id="rId1" Type="http://schemas.openxmlformats.org/officeDocument/2006/relationships/slideLayout" Target="../slideLayouts/slideLayout14.xml"/><Relationship Id="rId6" Type="http://schemas.openxmlformats.org/officeDocument/2006/relationships/image" Target="../media/image49.jpeg"/><Relationship Id="rId11" Type="http://schemas.openxmlformats.org/officeDocument/2006/relationships/slide" Target="slide41.xml"/><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51.jpeg"/><Relationship Id="rId19" Type="http://schemas.openxmlformats.org/officeDocument/2006/relationships/image" Target="../media/image21.png"/><Relationship Id="rId4" Type="http://schemas.openxmlformats.org/officeDocument/2006/relationships/image" Target="../media/image48.jpeg"/><Relationship Id="rId9" Type="http://schemas.openxmlformats.org/officeDocument/2006/relationships/slide" Target="slide39.xml"/><Relationship Id="rId14" Type="http://schemas.openxmlformats.org/officeDocument/2006/relationships/image" Target="../media/image16.png"/></Relationships>
</file>

<file path=ppt/slides/_rels/slide29.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slide" Target="slide39.xml"/><Relationship Id="rId3" Type="http://schemas.openxmlformats.org/officeDocument/2006/relationships/image" Target="../media/image54.jpeg"/><Relationship Id="rId7" Type="http://schemas.openxmlformats.org/officeDocument/2006/relationships/slide" Target="slide30.xml"/><Relationship Id="rId12" Type="http://schemas.openxmlformats.org/officeDocument/2006/relationships/image" Target="../media/image58.jpeg"/><Relationship Id="rId2" Type="http://schemas.openxmlformats.org/officeDocument/2006/relationships/notesSlide" Target="../notesSlides/notesSlide29.xml"/><Relationship Id="rId16" Type="http://schemas.openxmlformats.org/officeDocument/2006/relationships/image" Target="../media/image60.jpeg"/><Relationship Id="rId1" Type="http://schemas.openxmlformats.org/officeDocument/2006/relationships/slideLayout" Target="../slideLayouts/slideLayout17.xml"/><Relationship Id="rId6" Type="http://schemas.openxmlformats.org/officeDocument/2006/relationships/image" Target="../media/image55.jpeg"/><Relationship Id="rId11" Type="http://schemas.openxmlformats.org/officeDocument/2006/relationships/slide" Target="slide35.xml"/><Relationship Id="rId5" Type="http://schemas.openxmlformats.org/officeDocument/2006/relationships/slide" Target="slide15.xml"/><Relationship Id="rId15" Type="http://schemas.openxmlformats.org/officeDocument/2006/relationships/slide" Target="slide41.xml"/><Relationship Id="rId10" Type="http://schemas.openxmlformats.org/officeDocument/2006/relationships/image" Target="../media/image57.jpeg"/><Relationship Id="rId4" Type="http://schemas.openxmlformats.org/officeDocument/2006/relationships/slide" Target="slide28.xml"/><Relationship Id="rId9" Type="http://schemas.openxmlformats.org/officeDocument/2006/relationships/slide" Target="slide32.xml"/><Relationship Id="rId14" Type="http://schemas.openxmlformats.org/officeDocument/2006/relationships/image" Target="../media/image59.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slide" Target="slide28.xml"/></Relationships>
</file>

<file path=ppt/slides/_rels/slide31.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slide" Target="slide39.xml"/><Relationship Id="rId3" Type="http://schemas.openxmlformats.org/officeDocument/2006/relationships/image" Target="../media/image62.jpeg"/><Relationship Id="rId7" Type="http://schemas.openxmlformats.org/officeDocument/2006/relationships/slide" Target="slide30.xml"/><Relationship Id="rId12" Type="http://schemas.openxmlformats.org/officeDocument/2006/relationships/image" Target="../media/image58.jpeg"/><Relationship Id="rId2" Type="http://schemas.openxmlformats.org/officeDocument/2006/relationships/notesSlide" Target="../notesSlides/notesSlide31.xml"/><Relationship Id="rId16" Type="http://schemas.openxmlformats.org/officeDocument/2006/relationships/image" Target="../media/image60.jpeg"/><Relationship Id="rId1" Type="http://schemas.openxmlformats.org/officeDocument/2006/relationships/slideLayout" Target="../slideLayouts/slideLayout18.xml"/><Relationship Id="rId6" Type="http://schemas.openxmlformats.org/officeDocument/2006/relationships/image" Target="../media/image55.jpeg"/><Relationship Id="rId11" Type="http://schemas.openxmlformats.org/officeDocument/2006/relationships/slide" Target="slide35.xml"/><Relationship Id="rId5" Type="http://schemas.openxmlformats.org/officeDocument/2006/relationships/slide" Target="slide15.xml"/><Relationship Id="rId15" Type="http://schemas.openxmlformats.org/officeDocument/2006/relationships/slide" Target="slide41.xml"/><Relationship Id="rId10" Type="http://schemas.openxmlformats.org/officeDocument/2006/relationships/image" Target="../media/image57.jpeg"/><Relationship Id="rId4" Type="http://schemas.openxmlformats.org/officeDocument/2006/relationships/slide" Target="slide28.xml"/><Relationship Id="rId9" Type="http://schemas.openxmlformats.org/officeDocument/2006/relationships/slide" Target="slide32.xml"/><Relationship Id="rId1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slide" Target="slide28.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slide" Target="slide39.xml"/><Relationship Id="rId3" Type="http://schemas.openxmlformats.org/officeDocument/2006/relationships/image" Target="../media/image64.png"/><Relationship Id="rId7" Type="http://schemas.openxmlformats.org/officeDocument/2006/relationships/slide" Target="slide30.xml"/><Relationship Id="rId12" Type="http://schemas.openxmlformats.org/officeDocument/2006/relationships/image" Target="../media/image58.jpeg"/><Relationship Id="rId2" Type="http://schemas.openxmlformats.org/officeDocument/2006/relationships/notesSlide" Target="../notesSlides/notesSlide33.xml"/><Relationship Id="rId16" Type="http://schemas.openxmlformats.org/officeDocument/2006/relationships/image" Target="../media/image60.jpeg"/><Relationship Id="rId1" Type="http://schemas.openxmlformats.org/officeDocument/2006/relationships/slideLayout" Target="../slideLayouts/slideLayout14.xml"/><Relationship Id="rId6" Type="http://schemas.openxmlformats.org/officeDocument/2006/relationships/image" Target="../media/image55.jpeg"/><Relationship Id="rId11" Type="http://schemas.openxmlformats.org/officeDocument/2006/relationships/slide" Target="slide35.xml"/><Relationship Id="rId5" Type="http://schemas.openxmlformats.org/officeDocument/2006/relationships/slide" Target="slide15.xml"/><Relationship Id="rId15" Type="http://schemas.openxmlformats.org/officeDocument/2006/relationships/slide" Target="slide41.xml"/><Relationship Id="rId10" Type="http://schemas.openxmlformats.org/officeDocument/2006/relationships/image" Target="../media/image57.jpeg"/><Relationship Id="rId4" Type="http://schemas.openxmlformats.org/officeDocument/2006/relationships/slide" Target="slide28.xml"/><Relationship Id="rId9" Type="http://schemas.openxmlformats.org/officeDocument/2006/relationships/slide" Target="slide32.xml"/><Relationship Id="rId14" Type="http://schemas.openxmlformats.org/officeDocument/2006/relationships/image" Target="../media/image59.jpeg"/></Relationships>
</file>

<file path=ppt/slides/_rels/slide3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8.jpeg"/><Relationship Id="rId3" Type="http://schemas.openxmlformats.org/officeDocument/2006/relationships/image" Target="../media/image65.GIF"/><Relationship Id="rId7" Type="http://schemas.openxmlformats.org/officeDocument/2006/relationships/image" Target="../media/image55.jpeg"/><Relationship Id="rId12" Type="http://schemas.openxmlformats.org/officeDocument/2006/relationships/slide" Target="slide35.xml"/><Relationship Id="rId17" Type="http://schemas.openxmlformats.org/officeDocument/2006/relationships/image" Target="../media/image60.jpeg"/><Relationship Id="rId2" Type="http://schemas.openxmlformats.org/officeDocument/2006/relationships/notesSlide" Target="../notesSlides/notesSlide34.xml"/><Relationship Id="rId16" Type="http://schemas.openxmlformats.org/officeDocument/2006/relationships/slide" Target="slide41.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image" Target="../media/image57.jpeg"/><Relationship Id="rId5" Type="http://schemas.openxmlformats.org/officeDocument/2006/relationships/slide" Target="slide28.xml"/><Relationship Id="rId15" Type="http://schemas.openxmlformats.org/officeDocument/2006/relationships/image" Target="../media/image59.jpeg"/><Relationship Id="rId10" Type="http://schemas.openxmlformats.org/officeDocument/2006/relationships/slide" Target="slide32.xml"/><Relationship Id="rId4" Type="http://schemas.openxmlformats.org/officeDocument/2006/relationships/image" Target="../media/image66.jpeg"/><Relationship Id="rId9" Type="http://schemas.openxmlformats.org/officeDocument/2006/relationships/image" Target="../media/image56.jpeg"/><Relationship Id="rId14" Type="http://schemas.openxmlformats.org/officeDocument/2006/relationships/slide" Target="slide39.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slide" Target="slide28.xml"/></Relationships>
</file>

<file path=ppt/slides/_rels/slide36.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slide" Target="slide39.xml"/><Relationship Id="rId3" Type="http://schemas.openxmlformats.org/officeDocument/2006/relationships/image" Target="../media/image27.png"/><Relationship Id="rId7" Type="http://schemas.openxmlformats.org/officeDocument/2006/relationships/slide" Target="slide30.xml"/><Relationship Id="rId12" Type="http://schemas.openxmlformats.org/officeDocument/2006/relationships/image" Target="../media/image58.jpeg"/><Relationship Id="rId2" Type="http://schemas.openxmlformats.org/officeDocument/2006/relationships/notesSlide" Target="../notesSlides/notesSlide36.xml"/><Relationship Id="rId16" Type="http://schemas.openxmlformats.org/officeDocument/2006/relationships/image" Target="../media/image60.jpeg"/><Relationship Id="rId1" Type="http://schemas.openxmlformats.org/officeDocument/2006/relationships/slideLayout" Target="../slideLayouts/slideLayout15.xml"/><Relationship Id="rId6" Type="http://schemas.openxmlformats.org/officeDocument/2006/relationships/image" Target="../media/image55.jpeg"/><Relationship Id="rId11" Type="http://schemas.openxmlformats.org/officeDocument/2006/relationships/slide" Target="slide35.xml"/><Relationship Id="rId5" Type="http://schemas.openxmlformats.org/officeDocument/2006/relationships/slide" Target="slide15.xml"/><Relationship Id="rId15" Type="http://schemas.openxmlformats.org/officeDocument/2006/relationships/slide" Target="slide41.xml"/><Relationship Id="rId10" Type="http://schemas.openxmlformats.org/officeDocument/2006/relationships/image" Target="../media/image57.jpeg"/><Relationship Id="rId4" Type="http://schemas.openxmlformats.org/officeDocument/2006/relationships/slide" Target="slide28.xml"/><Relationship Id="rId9" Type="http://schemas.openxmlformats.org/officeDocument/2006/relationships/slide" Target="slide32.xml"/><Relationship Id="rId1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slide" Target="slide28.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slide" Target="slide28.xml"/><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20.png"/><Relationship Id="rId3" Type="http://schemas.openxmlformats.org/officeDocument/2006/relationships/slide" Target="slide30.xml"/><Relationship Id="rId7" Type="http://schemas.openxmlformats.org/officeDocument/2006/relationships/slide" Target="slide41.xml"/><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39.xml"/><Relationship Id="rId11" Type="http://schemas.openxmlformats.org/officeDocument/2006/relationships/image" Target="../media/image18.png"/><Relationship Id="rId5" Type="http://schemas.openxmlformats.org/officeDocument/2006/relationships/slide" Target="slide32.xml"/><Relationship Id="rId10" Type="http://schemas.openxmlformats.org/officeDocument/2006/relationships/image" Target="../media/image17.png"/><Relationship Id="rId4" Type="http://schemas.openxmlformats.org/officeDocument/2006/relationships/slide" Target="slide15.xml"/><Relationship Id="rId9" Type="http://schemas.openxmlformats.org/officeDocument/2006/relationships/image" Target="../media/image16.pn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slide" Target="slide35.xml"/><Relationship Id="rId18" Type="http://schemas.openxmlformats.org/officeDocument/2006/relationships/image" Target="../media/image60.jpeg"/><Relationship Id="rId3" Type="http://schemas.openxmlformats.org/officeDocument/2006/relationships/image" Target="../media/image72.png"/><Relationship Id="rId7" Type="http://schemas.openxmlformats.org/officeDocument/2006/relationships/slide" Target="slide15.xml"/><Relationship Id="rId12" Type="http://schemas.openxmlformats.org/officeDocument/2006/relationships/image" Target="../media/image57.jpeg"/><Relationship Id="rId17" Type="http://schemas.openxmlformats.org/officeDocument/2006/relationships/slide" Target="slide41.xml"/><Relationship Id="rId2" Type="http://schemas.openxmlformats.org/officeDocument/2006/relationships/notesSlide" Target="../notesSlides/notesSlide40.xml"/><Relationship Id="rId16" Type="http://schemas.openxmlformats.org/officeDocument/2006/relationships/image" Target="../media/image59.jpeg"/><Relationship Id="rId1" Type="http://schemas.openxmlformats.org/officeDocument/2006/relationships/slideLayout" Target="../slideLayouts/slideLayout14.xml"/><Relationship Id="rId6" Type="http://schemas.openxmlformats.org/officeDocument/2006/relationships/slide" Target="slide28.xml"/><Relationship Id="rId11" Type="http://schemas.openxmlformats.org/officeDocument/2006/relationships/slide" Target="slide32.xml"/><Relationship Id="rId5" Type="http://schemas.openxmlformats.org/officeDocument/2006/relationships/image" Target="../media/image74.png"/><Relationship Id="rId15" Type="http://schemas.openxmlformats.org/officeDocument/2006/relationships/slide" Target="slide39.xml"/><Relationship Id="rId10" Type="http://schemas.openxmlformats.org/officeDocument/2006/relationships/image" Target="../media/image56.jpeg"/><Relationship Id="rId4" Type="http://schemas.openxmlformats.org/officeDocument/2006/relationships/image" Target="../media/image73.png"/><Relationship Id="rId9" Type="http://schemas.openxmlformats.org/officeDocument/2006/relationships/slide" Target="slide30.xml"/><Relationship Id="rId14" Type="http://schemas.openxmlformats.org/officeDocument/2006/relationships/image" Target="../media/image58.jpeg"/></Relationships>
</file>

<file path=ppt/slides/_rels/slide41.xml.rels><?xml version="1.0" encoding="UTF-8" standalone="yes"?>
<Relationships xmlns="http://schemas.openxmlformats.org/package/2006/relationships"><Relationship Id="rId3" Type="http://schemas.openxmlformats.org/officeDocument/2006/relationships/hyperlink" Target="http://www.1ppt.com/moban/"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slide" Target="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77.wmf"/><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hyperlink" Target="http://www.1ppt.com/"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image" Target="../media/image79.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image" Target="../media/image78.png"/><Relationship Id="rId2" Type="http://schemas.openxmlformats.org/officeDocument/2006/relationships/hyperlink" Target="http://www.1ppt.com/moban/" TargetMode="External"/><Relationship Id="rId1" Type="http://schemas.openxmlformats.org/officeDocument/2006/relationships/slideLayout" Target="../slideLayouts/slideLayout2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5.xml"/><Relationship Id="rId7" Type="http://schemas.openxmlformats.org/officeDocument/2006/relationships/slide" Target="slide41.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slide" Target="slide32.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8.xml"/><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2.jpeg"/><Relationship Id="rId5" Type="http://schemas.openxmlformats.org/officeDocument/2006/relationships/slide" Target="slide23.xml"/><Relationship Id="rId4" Type="http://schemas.openxmlformats.org/officeDocument/2006/relationships/slide" Target="slide22.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微软雅黑" panose="020B0503020204020204" pitchFamily="34" charset="-122"/>
                <a:ea typeface="微软雅黑" panose="020B0503020204020204" pitchFamily="34" charset="-122"/>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sym typeface="+mn-ea"/>
              </a:rPr>
              <a:t>4</a:t>
            </a:r>
            <a:r>
              <a:rPr lang="zh-CN" altLang="en-US">
                <a:latin typeface="微软雅黑" panose="020B0503020204020204" pitchFamily="34" charset="-122"/>
                <a:ea typeface="微软雅黑" panose="020B0503020204020204" pitchFamily="34" charset="-122"/>
                <a:sym typeface="+mn-ea"/>
              </a:rPr>
              <a:t>大项目化特性</a:t>
            </a:r>
            <a:endParaRPr lang="en-US" altLang="zh-CN">
              <a:latin typeface="微软雅黑" panose="020B0503020204020204" pitchFamily="34" charset="-122"/>
              <a:ea typeface="微软雅黑" panose="020B0503020204020204" pitchFamily="34"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latin typeface="微软雅黑" panose="020B0503020204020204" pitchFamily="34" charset="-122"/>
                <a:ea typeface="微软雅黑" panose="020B0503020204020204" pitchFamily="34" charset="-122"/>
                <a:sym typeface="+mn-ea"/>
              </a:rPr>
              <a:t>开源的</a:t>
            </a:r>
            <a:r>
              <a:rPr altLang="zh-CN" sz="3000">
                <a:solidFill>
                  <a:srgbClr val="FF0000"/>
                </a:solidFill>
                <a:latin typeface="微软雅黑" panose="020B0503020204020204" pitchFamily="34" charset="-122"/>
                <a:ea typeface="微软雅黑" panose="020B0503020204020204" pitchFamily="34" charset="-122"/>
                <a:sym typeface="+mn-ea"/>
              </a:rPr>
              <a:t>独立化</a:t>
            </a:r>
            <a:r>
              <a:rPr altLang="zh-CN" sz="3000">
                <a:latin typeface="微软雅黑" panose="020B0503020204020204" pitchFamily="34" charset="-122"/>
                <a:ea typeface="微软雅黑" panose="020B0503020204020204" pitchFamily="34" charset="-122"/>
                <a:sym typeface="+mn-ea"/>
              </a:rPr>
              <a:t>部署</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solidFill>
                  <a:srgbClr val="FF0000"/>
                </a:solidFill>
                <a:latin typeface="微软雅黑" panose="020B0503020204020204" pitchFamily="34" charset="-122"/>
                <a:ea typeface="微软雅黑" panose="020B0503020204020204" pitchFamily="34" charset="-122"/>
                <a:sym typeface="+mn-ea"/>
              </a:rPr>
              <a:t>自由</a:t>
            </a:r>
            <a:r>
              <a:rPr altLang="zh-CN" sz="3000">
                <a:latin typeface="微软雅黑" panose="020B0503020204020204" pitchFamily="34" charset="-122"/>
                <a:ea typeface="微软雅黑" panose="020B0503020204020204" pitchFamily="34" charset="-122"/>
                <a:sym typeface="+mn-ea"/>
              </a:rPr>
              <a:t>接入第三方服务</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altLang="zh-CN" sz="3000">
                <a:latin typeface="微软雅黑" panose="020B0503020204020204" pitchFamily="34" charset="-122"/>
                <a:ea typeface="微软雅黑" panose="020B0503020204020204" pitchFamily="34" charset="-122"/>
                <a:sym typeface="+mn-ea"/>
              </a:rPr>
              <a:t>面向开发者的</a:t>
            </a:r>
            <a:r>
              <a:rPr altLang="zh-CN" sz="3000">
                <a:solidFill>
                  <a:srgbClr val="FF0000"/>
                </a:solidFill>
                <a:latin typeface="微软雅黑" panose="020B0503020204020204" pitchFamily="34" charset="-122"/>
                <a:ea typeface="微软雅黑" panose="020B0503020204020204" pitchFamily="34" charset="-122"/>
                <a:sym typeface="+mn-ea"/>
              </a:rPr>
              <a:t>免费</a:t>
            </a:r>
            <a:r>
              <a:rPr altLang="zh-CN" sz="3000">
                <a:latin typeface="微软雅黑" panose="020B0503020204020204" pitchFamily="34" charset="-122"/>
                <a:ea typeface="微软雅黑" panose="020B0503020204020204" pitchFamily="34" charset="-122"/>
                <a:sym typeface="+mn-ea"/>
              </a:rPr>
              <a:t>云开发模式</a:t>
            </a:r>
            <a:endParaRPr lang="en-US" altLang="zh-CN" sz="3000">
              <a:latin typeface="微软雅黑" panose="020B0503020204020204" pitchFamily="34" charset="-122"/>
              <a:ea typeface="微软雅黑" panose="020B0503020204020204" pitchFamily="34" charset="-122"/>
            </a:endParaRPr>
          </a:p>
          <a:p>
            <a:pPr eaLnBrk="1" hangingPunct="1">
              <a:spcBef>
                <a:spcPct val="20000"/>
              </a:spcBef>
              <a:buClr>
                <a:srgbClr val="F18B1E"/>
              </a:buClr>
              <a:buSzPct val="125000"/>
              <a:buFont typeface="Arial" panose="020B0604020202020204" pitchFamily="34" charset="0"/>
              <a:buChar char="•"/>
            </a:pPr>
            <a:r>
              <a:rPr lang="zh-CN" sz="3000">
                <a:solidFill>
                  <a:srgbClr val="FF0000"/>
                </a:solidFill>
                <a:latin typeface="微软雅黑" panose="020B0503020204020204" pitchFamily="34" charset="-122"/>
                <a:ea typeface="微软雅黑" panose="020B0503020204020204" pitchFamily="34" charset="-122"/>
                <a:sym typeface="+mn-ea"/>
              </a:rPr>
              <a:t>开放性</a:t>
            </a:r>
            <a:r>
              <a:rPr lang="zh-CN" sz="3000">
                <a:latin typeface="微软雅黑" panose="020B0503020204020204" pitchFamily="34" charset="-122"/>
                <a:ea typeface="微软雅黑" panose="020B0503020204020204" pitchFamily="34" charset="-122"/>
                <a:sym typeface="+mn-ea"/>
              </a:rPr>
              <a:t>的</a:t>
            </a:r>
            <a:r>
              <a:rPr sz="3000">
                <a:latin typeface="微软雅黑" panose="020B0503020204020204" pitchFamily="34" charset="-122"/>
                <a:ea typeface="微软雅黑" panose="020B0503020204020204" pitchFamily="34" charset="-122"/>
                <a:sym typeface="+mn-ea"/>
              </a:rPr>
              <a:t>云应用商店</a:t>
            </a:r>
            <a:endParaRPr altLang="zh-CN" sz="3000">
              <a:solidFill>
                <a:srgbClr val="373737"/>
              </a:solidFill>
              <a:latin typeface="微软雅黑" panose="020B0503020204020204" pitchFamily="34" charset="-122"/>
              <a:ea typeface="微软雅黑" panose="020B0503020204020204" pitchFamily="34" charset="-122"/>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五大市场</a:t>
            </a: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latin typeface="微软雅黑" panose="020B0503020204020204" pitchFamily="34" charset="-122"/>
                <a:ea typeface="微软雅黑" panose="020B0503020204020204" pitchFamily="34" charset="-122"/>
              </a:rPr>
              <a:t>云开发平台</a:t>
            </a:r>
            <a:r>
              <a:rPr lang="en-US" altLang="zh-CN">
                <a:solidFill>
                  <a:srgbClr val="F2F2F2"/>
                </a:solidFill>
                <a:latin typeface="微软雅黑" panose="020B0503020204020204" pitchFamily="34" charset="-122"/>
                <a:ea typeface="微软雅黑" panose="020B0503020204020204" pitchFamily="34" charset="-122"/>
              </a:rPr>
              <a:t> </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自动化构建数据管理系统</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移动互联网敏捷开发框架</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BaaS（Backend-as-a-Service，后端即服务）</a:t>
            </a:r>
          </a:p>
          <a:p>
            <a:pPr eaLnBrk="1" hangingPunct="1">
              <a:lnSpc>
                <a:spcPct val="150000"/>
              </a:lnSpc>
              <a:buClr>
                <a:srgbClr val="F68933"/>
              </a:buClr>
            </a:pPr>
            <a:r>
              <a:rPr lang="en-US" altLang="zh-CN">
                <a:solidFill>
                  <a:srgbClr val="D9D9D9"/>
                </a:solidFill>
                <a:latin typeface="微软雅黑" panose="020B0503020204020204" pitchFamily="34" charset="-122"/>
                <a:ea typeface="微软雅黑" panose="020B0503020204020204" pitchFamily="34" charset="-122"/>
              </a:rPr>
              <a:t>知识共享的应用商店</a:t>
            </a:r>
          </a:p>
          <a:p>
            <a:pPr eaLnBrk="1" hangingPunct="1">
              <a:buClr>
                <a:srgbClr val="F68933"/>
              </a:buClr>
            </a:pPr>
            <a:endParaRPr lang="en-US" altLang="zh-CN">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Strength</a:t>
            </a:r>
            <a:r>
              <a:rPr lang="zh-CN" altLang="en-US">
                <a:latin typeface="微软雅黑" panose="020B0503020204020204" pitchFamily="34" charset="-122"/>
                <a:ea typeface="微软雅黑" panose="020B0503020204020204" pitchFamily="34" charset="-122"/>
              </a:rPr>
              <a:t>优势</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自主研发</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著作权、专利、</a:t>
            </a:r>
            <a:r>
              <a:rPr altLang="zh-CN" sz="1800" dirty="0">
                <a:latin typeface="微软雅黑" panose="020B0503020204020204" pitchFamily="34" charset="-122"/>
                <a:ea typeface="微软雅黑" panose="020B0503020204020204" pitchFamily="34" charset="-122"/>
              </a:rPr>
              <a:t>Apache</a:t>
            </a:r>
            <a:r>
              <a:rPr lang="zh-CN" altLang="en-US" sz="1800" dirty="0">
                <a:latin typeface="微软雅黑" panose="020B0503020204020204" pitchFamily="34" charset="-122"/>
                <a:ea typeface="微软雅黑" panose="020B0503020204020204" pitchFamily="34" charset="-122"/>
              </a:rPr>
              <a:t>基金会</a:t>
            </a:r>
          </a:p>
          <a:p>
            <a:pPr eaLnBrk="1" hangingPunct="1">
              <a:lnSpc>
                <a:spcPct val="150000"/>
              </a:lnSpc>
            </a:pPr>
            <a:r>
              <a:rPr lang="zh-CN" altLang="en-US" dirty="0">
                <a:latin typeface="微软雅黑" panose="020B0503020204020204" pitchFamily="34" charset="-122"/>
                <a:ea typeface="微软雅黑" panose="020B0503020204020204" pitchFamily="34" charset="-122"/>
              </a:rPr>
              <a:t>技术优势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提高效率、减少成本、降低门槛</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竞争优势</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sym typeface="+mn-ea"/>
              </a:rPr>
              <a:t>专注早期、知识付费、免费</a:t>
            </a: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创始人</a:t>
            </a:r>
          </a:p>
          <a:p>
            <a:pPr marL="517525" lvl="1" indent="0" eaLnBrk="1" hangingPunct="1">
              <a:lnSpc>
                <a:spcPct val="150000"/>
              </a:lnSpc>
              <a:buFontTx/>
              <a:buNone/>
            </a:pPr>
            <a:r>
              <a:rPr lang="zh-CN" altLang="en-US" sz="1800" dirty="0">
                <a:latin typeface="微软雅黑" panose="020B0503020204020204" pitchFamily="34" charset="-122"/>
                <a:ea typeface="微软雅黑" panose="020B0503020204020204" pitchFamily="34" charset="-122"/>
              </a:rPr>
              <a:t>十年草根、优秀企业、技术广、行业广</a:t>
            </a: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Weakness</a:t>
            </a:r>
            <a:r>
              <a:rPr lang="zh-CN" altLang="en-US">
                <a:latin typeface="微软雅黑" panose="020B0503020204020204" pitchFamily="34" charset="-122"/>
                <a:ea typeface="微软雅黑" panose="020B0503020204020204" pitchFamily="34" charset="-122"/>
              </a:rPr>
              <a:t>劣势 </a:t>
            </a:r>
            <a:r>
              <a:rPr lang="en-US" altLang="zh-CN">
                <a:latin typeface="微软雅黑" panose="020B0503020204020204" pitchFamily="34" charset="-122"/>
                <a:ea typeface="微软雅黑" panose="020B0503020204020204" pitchFamily="34" charset="-122"/>
              </a:rPr>
              <a:t>&amp;&amp; Threat</a:t>
            </a:r>
            <a:r>
              <a:rPr lang="zh-CN" altLang="en-US">
                <a:latin typeface="微软雅黑" panose="020B0503020204020204" pitchFamily="34" charset="-122"/>
                <a:ea typeface="微软雅黑" panose="020B0503020204020204" pitchFamily="34" charset="-122"/>
              </a:rPr>
              <a:t>威胁</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latin typeface="微软雅黑" panose="020B0503020204020204" pitchFamily="34" charset="-122"/>
                <a:ea typeface="微软雅黑" panose="020B0503020204020204" pitchFamily="34" charset="-122"/>
              </a:rPr>
              <a:t>市场能力</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缺少完成团队</a:t>
            </a:r>
            <a:endParaRPr lang="zh-CN" altLang="en-US" sz="18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缺少证明</a:t>
            </a:r>
            <a:endParaRPr lang="zh-CN" altLang="en-US" sz="1800" dirty="0">
              <a:latin typeface="微软雅黑" panose="020B0503020204020204" pitchFamily="34" charset="-122"/>
              <a:ea typeface="微软雅黑" panose="020B0503020204020204" pitchFamily="34" charset="-122"/>
              <a:sym typeface="+mn-ea"/>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经营企业经验</a:t>
            </a: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200" dirty="0">
                <a:latin typeface="微软雅黑" panose="020B0503020204020204" pitchFamily="34" charset="-122"/>
                <a:ea typeface="微软雅黑" panose="020B0503020204020204" pitchFamily="34" charset="-122"/>
              </a:rPr>
              <a:t>被抄袭的威胁</a:t>
            </a:r>
            <a:endParaRPr lang="en-US" altLang="zh-CN" sz="2200" dirty="0">
              <a:latin typeface="微软雅黑" panose="020B0503020204020204" pitchFamily="34" charset="-122"/>
              <a:ea typeface="微软雅黑" panose="020B0503020204020204" pitchFamily="34" charset="-122"/>
            </a:endParaRPr>
          </a:p>
          <a:p>
            <a:pPr eaLnBrk="1" hangingPunct="1">
              <a:lnSpc>
                <a:spcPct val="150000"/>
              </a:lnSpc>
            </a:pPr>
            <a:r>
              <a:rPr lang="en-US" altLang="zh-CN" sz="2200" dirty="0">
                <a:latin typeface="微软雅黑" panose="020B0503020204020204" pitchFamily="34" charset="-122"/>
                <a:ea typeface="微软雅黑" panose="020B0503020204020204" pitchFamily="34" charset="-122"/>
              </a:rPr>
              <a:t>BaaS</a:t>
            </a:r>
            <a:r>
              <a:rPr lang="zh-CN" altLang="en-US" sz="2200" dirty="0">
                <a:latin typeface="微软雅黑" panose="020B0503020204020204" pitchFamily="34" charset="-122"/>
                <a:ea typeface="微软雅黑" panose="020B0503020204020204" pitchFamily="34" charset="-122"/>
              </a:rPr>
              <a:t>不被市场认可</a:t>
            </a:r>
            <a:endParaRPr lang="en-US" altLang="zh-CN" sz="2200" dirty="0">
              <a:latin typeface="微软雅黑" panose="020B0503020204020204" pitchFamily="34" charset="-122"/>
              <a:ea typeface="微软雅黑" panose="020B0503020204020204" pitchFamily="34" charset="-122"/>
            </a:endParaRPr>
          </a:p>
          <a:p>
            <a:pPr eaLnBrk="1" hangingPunct="1">
              <a:lnSpc>
                <a:spcPct val="150000"/>
              </a:lnSpc>
            </a:pPr>
            <a:endParaRPr lang="zh-CN" altLang="en-US" sz="2200" dirty="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endParaRPr lang="zh-CN" altLang="en-US" sz="2200" dirty="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4">
                                            <p:txEl>
                                              <p:pRg st="6" end="6"/>
                                            </p:txEl>
                                          </p:spTgt>
                                        </p:tgtEl>
                                        <p:attrNameLst>
                                          <p:attrName>style.visibility</p:attrName>
                                        </p:attrNameLst>
                                      </p:cBhvr>
                                      <p:to>
                                        <p:strVal val="visible"/>
                                      </p:to>
                                    </p:set>
                                    <p:animEffect transition="in" filter="fade">
                                      <p:cBhvr>
                                        <p:cTn id="32" dur="500"/>
                                        <p:tgtEl>
                                          <p:spTgt spid="3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latin typeface="微软雅黑" panose="020B0503020204020204" pitchFamily="34" charset="-122"/>
                <a:ea typeface="微软雅黑" panose="020B0503020204020204" pitchFamily="34" charset="-122"/>
              </a:rPr>
              <a:t>Opportunity</a:t>
            </a:r>
            <a:r>
              <a:rPr lang="zh-CN" altLang="en-US">
                <a:latin typeface="微软雅黑" panose="020B0503020204020204" pitchFamily="34" charset="-122"/>
                <a:ea typeface="微软雅黑" panose="020B0503020204020204" pitchFamily="34" charset="-122"/>
              </a:rPr>
              <a:t>机会</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latin typeface="微软雅黑" panose="020B0503020204020204" pitchFamily="34" charset="-122"/>
                <a:ea typeface="微软雅黑" panose="020B0503020204020204" pitchFamily="34" charset="-122"/>
              </a:rPr>
              <a:t>政策与市场</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互联网</a:t>
            </a:r>
            <a:r>
              <a:rPr altLang="zh-CN" sz="1800">
                <a:latin typeface="微软雅黑" panose="020B0503020204020204" pitchFamily="34" charset="-122"/>
                <a:ea typeface="微软雅黑" panose="020B0503020204020204" pitchFamily="34" charset="-122"/>
              </a:rPr>
              <a:t>+</a:t>
            </a:r>
            <a:r>
              <a:rPr lang="zh-CN" altLang="en-US" sz="1800">
                <a:latin typeface="微软雅黑" panose="020B0503020204020204" pitchFamily="34" charset="-122"/>
                <a:ea typeface="微软雅黑" panose="020B0503020204020204" pitchFamily="34" charset="-122"/>
              </a:rPr>
              <a:t>下的中国互联网市场</a:t>
            </a:r>
          </a:p>
          <a:p>
            <a:pPr eaLnBrk="1" hangingPunct="1">
              <a:lnSpc>
                <a:spcPct val="150000"/>
              </a:lnSpc>
            </a:pPr>
            <a:r>
              <a:rPr lang="zh-CN" altLang="en-US">
                <a:latin typeface="微软雅黑" panose="020B0503020204020204" pitchFamily="34" charset="-122"/>
                <a:ea typeface="微软雅黑" panose="020B0503020204020204" pitchFamily="34" charset="-122"/>
              </a:rPr>
              <a:t>技术趋势</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软件开发的必然</a:t>
            </a:r>
          </a:p>
          <a:p>
            <a:pPr eaLnBrk="1" hangingPunct="1">
              <a:lnSpc>
                <a:spcPct val="150000"/>
              </a:lnSpc>
            </a:pPr>
            <a:r>
              <a:rPr lang="zh-CN" altLang="en-US" sz="2200">
                <a:latin typeface="微软雅黑" panose="020B0503020204020204" pitchFamily="34" charset="-122"/>
                <a:ea typeface="微软雅黑" panose="020B0503020204020204" pitchFamily="34" charset="-122"/>
              </a:rPr>
              <a:t>需求在改变</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sym typeface="+mn-ea"/>
              </a:rPr>
              <a:t>企业</a:t>
            </a:r>
            <a:r>
              <a:rPr altLang="zh-CN" sz="1800">
                <a:latin typeface="微软雅黑" panose="020B0503020204020204" pitchFamily="34" charset="-122"/>
                <a:ea typeface="微软雅黑" panose="020B0503020204020204" pitchFamily="34" charset="-122"/>
                <a:sym typeface="+mn-ea"/>
              </a:rPr>
              <a:t>IT</a:t>
            </a:r>
            <a:r>
              <a:rPr lang="zh-CN" altLang="en-US" sz="1800">
                <a:latin typeface="微软雅黑" panose="020B0503020204020204" pitchFamily="34" charset="-122"/>
                <a:ea typeface="微软雅黑" panose="020B0503020204020204" pitchFamily="34" charset="-122"/>
                <a:sym typeface="+mn-ea"/>
              </a:rPr>
              <a:t>服务化改革、创业者浪潮</a:t>
            </a:r>
          </a:p>
          <a:p>
            <a:pPr eaLnBrk="1" hangingPunct="1">
              <a:lnSpc>
                <a:spcPct val="150000"/>
              </a:lnSpc>
            </a:pPr>
            <a:r>
              <a:rPr lang="zh-CN" altLang="en-US" sz="2200">
                <a:latin typeface="微软雅黑" panose="020B0503020204020204" pitchFamily="34" charset="-122"/>
                <a:ea typeface="微软雅黑" panose="020B0503020204020204" pitchFamily="34" charset="-122"/>
              </a:rPr>
              <a:t>BaaS市场不成熟</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技术、方向的痛点</a:t>
            </a:r>
          </a:p>
          <a:p>
            <a:pPr marL="517525" lvl="1" indent="0" eaLnBrk="1" hangingPunct="1">
              <a:lnSpc>
                <a:spcPct val="150000"/>
              </a:lnSpc>
              <a:buFontTx/>
              <a:buNone/>
            </a:pPr>
            <a:endParaRPr lang="zh-CN" altLang="en-US" sz="2200">
              <a:latin typeface="微软雅黑" panose="020B0503020204020204" pitchFamily="34" charset="-122"/>
              <a:ea typeface="微软雅黑" panose="020B0503020204020204" pitchFamily="34" charset="-122"/>
              <a:sym typeface="+mn-ea"/>
            </a:endParaRPr>
          </a:p>
          <a:p>
            <a:pPr marL="517525" lvl="1" indent="0" eaLnBrk="1" hangingPunct="1">
              <a:lnSpc>
                <a:spcPct val="150000"/>
              </a:lnSpc>
              <a:buFontTx/>
              <a:buNone/>
            </a:pPr>
            <a:endParaRPr lang="zh-CN" altLang="en-US" sz="18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latin typeface="微软雅黑" panose="020B0503020204020204" pitchFamily="34" charset="-122"/>
                <a:ea typeface="微软雅黑" panose="020B0503020204020204" pitchFamily="34" charset="-122"/>
              </a:rPr>
              <a:t>市场分析</a:t>
            </a:r>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亿美金</a:t>
            </a:r>
          </a:p>
        </p:txBody>
      </p:sp>
      <p:sp>
        <p:nvSpPr>
          <p:cNvPr id="10957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技术趋势</a:t>
            </a:r>
            <a:endParaRPr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市场趋势</a:t>
            </a:r>
            <a:endParaRPr lang="en-US" altLang="zh-CN" dirty="0">
              <a:latin typeface="微软雅黑" panose="020B0503020204020204" pitchFamily="34" charset="-122"/>
              <a:ea typeface="微软雅黑" panose="020B0503020204020204" pitchFamily="34" charset="-122"/>
            </a:endParaRPr>
          </a:p>
          <a:p>
            <a:pPr eaLnBrk="1" hangingPunct="1"/>
            <a:r>
              <a:rPr lang="zh-CN" altLang="en-US" dirty="0">
                <a:latin typeface="微软雅黑" panose="020B0503020204020204" pitchFamily="34" charset="-122"/>
                <a:ea typeface="微软雅黑" panose="020B0503020204020204" pitchFamily="34" charset="-122"/>
              </a:rPr>
              <a:t>环境趋势</a:t>
            </a:r>
            <a:endParaRPr altLang="zh-CN" dirty="0">
              <a:latin typeface="微软雅黑" panose="020B0503020204020204" pitchFamily="34" charset="-122"/>
              <a:ea typeface="微软雅黑" panose="020B0503020204020204" pitchFamily="34" charset="-122"/>
            </a:endParaRPr>
          </a:p>
          <a:p>
            <a:pPr eaLnBrk="1" hangingPunct="1"/>
            <a:endParaRPr altLang="zh-CN" dirty="0">
              <a:latin typeface="微软雅黑" panose="020B0503020204020204" pitchFamily="34" charset="-122"/>
              <a:ea typeface="微软雅黑" panose="020B0503020204020204" pitchFamily="34" charset="-122"/>
            </a:endParaRPr>
          </a:p>
          <a:p>
            <a:pPr eaLnBrk="1" hangingPunct="1"/>
            <a:endParaRPr altLang="zh-CN" dirty="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altLang="zh-CN" dirty="0">
              <a:latin typeface="微软雅黑" panose="020B0503020204020204" pitchFamily="34" charset="-122"/>
              <a:ea typeface="微软雅黑" panose="020B0503020204020204" pitchFamily="34" charset="-122"/>
            </a:endParaRPr>
          </a:p>
        </p:txBody>
      </p:sp>
      <p:pic>
        <p:nvPicPr>
          <p:cNvPr id="109572"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95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1954213"/>
            <a:ext cx="2325687"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77</a:t>
            </a:r>
            <a:r>
              <a:rPr lang="zh-CN" altLang="en-US" dirty="0">
                <a:latin typeface="微软雅黑" panose="020B0503020204020204" pitchFamily="34" charset="-122"/>
                <a:ea typeface="微软雅黑" panose="020B0503020204020204" pitchFamily="34" charset="-122"/>
              </a:rPr>
              <a:t>亿美元背后的市场</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据</a:t>
            </a:r>
            <a:r>
              <a:rPr lang="en-US" altLang="zh-CN" dirty="0"/>
              <a:t>Marketsandmarkets</a:t>
            </a:r>
            <a:r>
              <a:rPr lang="zh-CN" altLang="en-US" dirty="0"/>
              <a:t>发布的报告，到</a:t>
            </a:r>
            <a:r>
              <a:rPr lang="en-US" altLang="zh-CN" dirty="0"/>
              <a:t>2017</a:t>
            </a:r>
            <a:r>
              <a:rPr lang="zh-CN" altLang="en-US" dirty="0"/>
              <a:t>年全球</a:t>
            </a:r>
            <a:r>
              <a:rPr lang="en-US" altLang="zh-CN" dirty="0"/>
              <a:t>BaaS</a:t>
            </a:r>
            <a:r>
              <a:rPr lang="zh-CN" altLang="en-US" dirty="0"/>
              <a:t>行业的市场规模也仅为</a:t>
            </a:r>
            <a:r>
              <a:rPr lang="en-US" altLang="zh-CN" dirty="0"/>
              <a:t>77</a:t>
            </a:r>
            <a:r>
              <a:rPr lang="zh-CN" altLang="en-US" dirty="0"/>
              <a:t>亿美元。</a:t>
            </a:r>
            <a:endParaRPr lang="en-US" altLang="zh-CN" dirty="0"/>
          </a:p>
          <a:p>
            <a:pPr eaLnBrk="1" hangingPunct="1"/>
            <a:r>
              <a:rPr lang="zh-CN" altLang="en-US" dirty="0"/>
              <a:t>技术没有捷径</a:t>
            </a:r>
            <a:endParaRPr lang="en-US" altLang="zh-CN" dirty="0"/>
          </a:p>
          <a:p>
            <a:pPr eaLnBrk="1" hangingPunct="1"/>
            <a:r>
              <a:rPr lang="zh-CN" altLang="en-US" dirty="0"/>
              <a:t>为创业者而生</a:t>
            </a:r>
            <a:endParaRPr lang="en-US" altLang="zh-CN" dirty="0"/>
          </a:p>
          <a:p>
            <a:pPr eaLnBrk="1" hangingPunct="1"/>
            <a:r>
              <a:rPr lang="zh-CN" altLang="en-US" dirty="0"/>
              <a:t>大趋势下的低风险</a:t>
            </a:r>
            <a:endParaRPr altLang="zh-CN" dirty="0">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372571" y="3456118"/>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06271" y="3456118"/>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5938" y="4333053"/>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176862" y="3871388"/>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数据量大</a:t>
            </a:r>
          </a:p>
        </p:txBody>
      </p:sp>
      <p:sp>
        <p:nvSpPr>
          <p:cNvPr id="6" name="文本框 5"/>
          <p:cNvSpPr txBox="1"/>
          <p:nvPr/>
        </p:nvSpPr>
        <p:spPr>
          <a:xfrm>
            <a:off x="5268931" y="3872678"/>
            <a:ext cx="172354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数据跨度大</a:t>
            </a:r>
          </a:p>
        </p:txBody>
      </p:sp>
      <p:sp>
        <p:nvSpPr>
          <p:cNvPr id="7" name="文本框 6"/>
          <p:cNvSpPr txBox="1"/>
          <p:nvPr/>
        </p:nvSpPr>
        <p:spPr>
          <a:xfrm>
            <a:off x="3560306" y="4900098"/>
            <a:ext cx="2031325"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企业服务市场</a:t>
            </a:r>
          </a:p>
        </p:txBody>
      </p:sp>
    </p:spTree>
    <p:extLst>
      <p:ext uri="{BB962C8B-B14F-4D97-AF65-F5344CB8AC3E}">
        <p14:creationId xmlns:p14="http://schemas.microsoft.com/office/powerpoint/2010/main" val="38462396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环境趋势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创业创新的浪潮</a:t>
            </a:r>
          </a:p>
          <a:p>
            <a:pPr marL="113030" lvl="1">
              <a:lnSpc>
                <a:spcPct val="85000"/>
              </a:lnSpc>
              <a:spcBef>
                <a:spcPct val="15000"/>
              </a:spcBef>
              <a:buClr>
                <a:srgbClr val="747273"/>
              </a:buClr>
              <a:defRPr/>
            </a:pPr>
            <a:endParaRPr lang="en-US" altLang="zh-CN">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latin typeface="微软雅黑" panose="020B0503020204020204" pitchFamily="34" charset="-122"/>
                <a:ea typeface="微软雅黑" panose="020B0503020204020204" pitchFamily="34" charset="-122"/>
              </a:rPr>
              <a:t>市场分析</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a:solidFill>
                  <a:srgbClr val="F68933"/>
                </a:solidFill>
                <a:latin typeface="微软雅黑" panose="020B0503020204020204" pitchFamily="34" charset="-122"/>
                <a:ea typeface="微软雅黑" panose="020B0503020204020204" pitchFamily="34" charset="-122"/>
                <a:cs typeface="Arial" panose="020B0604020202020204" pitchFamily="34" charset="0"/>
              </a:rPr>
              <a:t>技术趋势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技术发展的必然</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移动互联网的需要</a:t>
            </a: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移动垂直领域的延伸</a:t>
            </a: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b="1">
                <a:solidFill>
                  <a:srgbClr val="F68933"/>
                </a:solidFill>
                <a:latin typeface="微软雅黑" panose="020B0503020204020204" pitchFamily="34" charset="-122"/>
                <a:ea typeface="微软雅黑" panose="020B0503020204020204" pitchFamily="34" charset="-122"/>
                <a:cs typeface="Arial" panose="020B0604020202020204" pitchFamily="34" charset="0"/>
              </a:rPr>
              <a:t>市场趋势</a:t>
            </a:r>
          </a:p>
          <a:p>
            <a:pPr marL="113030" lvl="1">
              <a:lnSpc>
                <a:spcPct val="85000"/>
              </a:lnSpc>
              <a:spcBef>
                <a:spcPct val="15000"/>
              </a:spcBef>
              <a:buClr>
                <a:srgbClr val="747273"/>
              </a:buClr>
              <a:defRPr/>
            </a:pPr>
            <a:endParaRPr lang="en-US" altLang="zh-CN">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企业的</a:t>
            </a:r>
            <a:r>
              <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rPr>
              <a:t>IT</a:t>
            </a:r>
            <a:r>
              <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rPr>
              <a:t>服务潮流</a:t>
            </a:r>
          </a:p>
          <a:p>
            <a:pPr marL="113030" lvl="1">
              <a:lnSpc>
                <a:spcPct val="85000"/>
              </a:lnSpc>
              <a:spcBef>
                <a:spcPct val="15000"/>
              </a:spcBef>
              <a:buClr>
                <a:srgbClr val="747273"/>
              </a:buClr>
              <a:defRPr/>
            </a:pPr>
            <a:endParaRPr lang="zh-CN" altLang="en-US">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2" name="图片 1"/>
          <p:cNvPicPr>
            <a:picLocks noChangeAspect="1"/>
          </p:cNvPicPr>
          <p:nvPr/>
        </p:nvPicPr>
        <p:blipFill>
          <a:blip r:embed="rId6"/>
          <a:stretch>
            <a:fillRect/>
          </a:stretch>
        </p:blipFill>
        <p:spPr>
          <a:xfrm>
            <a:off x="574675" y="1708785"/>
            <a:ext cx="2279650" cy="1582420"/>
          </a:xfrm>
          <a:prstGeom prst="rect">
            <a:avLst/>
          </a:prstGeom>
        </p:spPr>
      </p:pic>
      <p:pic>
        <p:nvPicPr>
          <p:cNvPr id="3" name="图片 2"/>
          <p:cNvPicPr>
            <a:picLocks noChangeAspect="1"/>
          </p:cNvPicPr>
          <p:nvPr/>
        </p:nvPicPr>
        <p:blipFill>
          <a:blip r:embed="rId7"/>
          <a:stretch>
            <a:fillRect/>
          </a:stretch>
        </p:blipFill>
        <p:spPr>
          <a:xfrm>
            <a:off x="3376295" y="1744345"/>
            <a:ext cx="2334260" cy="1510665"/>
          </a:xfrm>
          <a:prstGeom prst="rect">
            <a:avLst/>
          </a:prstGeom>
        </p:spPr>
      </p:pic>
      <p:pic>
        <p:nvPicPr>
          <p:cNvPr id="6" name="图片 5"/>
          <p:cNvPicPr>
            <a:picLocks noChangeAspect="1"/>
          </p:cNvPicPr>
          <p:nvPr/>
        </p:nvPicPr>
        <p:blipFill>
          <a:blip r:embed="rId8"/>
          <a:stretch>
            <a:fillRect/>
          </a:stretch>
        </p:blipFill>
        <p:spPr>
          <a:xfrm>
            <a:off x="6289675" y="1744345"/>
            <a:ext cx="2223770" cy="151003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市场趋势</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企业的</a:t>
            </a:r>
            <a:r>
              <a:rPr lang="en-US" altLang="zh-CN">
                <a:latin typeface="微软雅黑" panose="020B0503020204020204" pitchFamily="34" charset="-122"/>
                <a:ea typeface="微软雅黑" panose="020B0503020204020204" pitchFamily="34" charset="-122"/>
              </a:rPr>
              <a:t>IT</a:t>
            </a:r>
            <a:r>
              <a:rPr lang="zh-CN" altLang="en-US">
                <a:latin typeface="微软雅黑" panose="020B0503020204020204" pitchFamily="34" charset="-122"/>
                <a:ea typeface="微软雅黑" panose="020B0503020204020204" pitchFamily="34" charset="-122"/>
              </a:rPr>
              <a:t>服务改革</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latin typeface="微软雅黑" panose="020B0503020204020204" pitchFamily="34" charset="-122"/>
                <a:ea typeface="微软雅黑" panose="020B0503020204020204" pitchFamily="34" charset="-122"/>
              </a:rPr>
              <a:t>企业内部信息化之后的</a:t>
            </a:r>
            <a:r>
              <a:rPr lang="zh-CN" altLang="en-US" b="1">
                <a:solidFill>
                  <a:srgbClr val="0070C0"/>
                </a:solidFill>
                <a:latin typeface="微软雅黑" panose="020B0503020204020204" pitchFamily="34" charset="-122"/>
                <a:ea typeface="微软雅黑" panose="020B0503020204020204" pitchFamily="34" charset="-122"/>
              </a:rPr>
              <a:t>对外客户</a:t>
            </a:r>
            <a:r>
              <a:rPr altLang="zh-CN" b="1">
                <a:solidFill>
                  <a:srgbClr val="0070C0"/>
                </a:solidFill>
                <a:latin typeface="微软雅黑" panose="020B0503020204020204" pitchFamily="34" charset="-122"/>
                <a:ea typeface="微软雅黑" panose="020B0503020204020204" pitchFamily="34" charset="-122"/>
              </a:rPr>
              <a:t>IT</a:t>
            </a:r>
            <a:r>
              <a:rPr lang="zh-CN" altLang="en-US" b="1">
                <a:solidFill>
                  <a:srgbClr val="0070C0"/>
                </a:solidFill>
                <a:latin typeface="微软雅黑" panose="020B0503020204020204" pitchFamily="34" charset="-122"/>
                <a:ea typeface="微软雅黑" panose="020B0503020204020204" pitchFamily="34" charset="-122"/>
              </a:rPr>
              <a:t>服务</a:t>
            </a:r>
          </a:p>
          <a:p>
            <a:pPr eaLnBrk="1" hangingPunct="1"/>
            <a:r>
              <a:rPr lang="zh-CN" altLang="en-US">
                <a:latin typeface="微软雅黑" panose="020B0503020204020204" pitchFamily="34" charset="-122"/>
                <a:ea typeface="微软雅黑" panose="020B0503020204020204" pitchFamily="34" charset="-122"/>
              </a:rPr>
              <a:t>实业企业成立软件开发部门是不可能的，对</a:t>
            </a:r>
            <a:r>
              <a:rPr lang="zh-CN" altLang="en-US" b="1">
                <a:solidFill>
                  <a:srgbClr val="0070C0"/>
                </a:solidFill>
                <a:latin typeface="微软雅黑" panose="020B0503020204020204" pitchFamily="34" charset="-122"/>
                <a:ea typeface="微软雅黑" panose="020B0503020204020204" pitchFamily="34" charset="-122"/>
              </a:rPr>
              <a:t>外包是潮流</a:t>
            </a:r>
          </a:p>
          <a:p>
            <a:pPr eaLnBrk="1" hangingPunct="1"/>
            <a:r>
              <a:rPr lang="zh-CN" altLang="en-US">
                <a:latin typeface="微软雅黑" panose="020B0503020204020204" pitchFamily="34" charset="-122"/>
                <a:ea typeface="微软雅黑" panose="020B0503020204020204" pitchFamily="34" charset="-122"/>
                <a:sym typeface="+mn-ea"/>
              </a:rPr>
              <a:t>行业的创新会在移动互联网的基础上出现，颠覆传统行业</a:t>
            </a:r>
            <a:endParaRPr altLang="zh-CN">
              <a:latin typeface="微软雅黑" panose="020B0503020204020204" pitchFamily="34" charset="-122"/>
              <a:ea typeface="微软雅黑" panose="020B0503020204020204" pitchFamily="34" charset="-122"/>
              <a:sym typeface="+mn-ea"/>
            </a:endParaRPr>
          </a:p>
        </p:txBody>
      </p:sp>
      <p:sp>
        <p:nvSpPr>
          <p:cNvPr id="102414" name="Oval 7"/>
          <p:cNvSpPr>
            <a:spLocks noChangeArrowheads="1"/>
          </p:cNvSpPr>
          <p:nvPr/>
        </p:nvSpPr>
        <p:spPr bwMode="auto">
          <a:xfrm>
            <a:off x="1408430" y="2945130"/>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12" name="Oval 8"/>
          <p:cNvSpPr>
            <a:spLocks noChangeArrowheads="1"/>
          </p:cNvSpPr>
          <p:nvPr/>
        </p:nvSpPr>
        <p:spPr bwMode="auto">
          <a:xfrm>
            <a:off x="4342130" y="2945130"/>
            <a:ext cx="3394075"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102408" name="Oval 16"/>
          <p:cNvSpPr>
            <a:spLocks noChangeArrowheads="1"/>
          </p:cNvSpPr>
          <p:nvPr/>
        </p:nvSpPr>
        <p:spPr bwMode="auto">
          <a:xfrm>
            <a:off x="2914650" y="4479925"/>
            <a:ext cx="3298825"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latin typeface="微软雅黑" panose="020B0503020204020204" pitchFamily="34" charset="-122"/>
              <a:ea typeface="微软雅黑" panose="020B0503020204020204" pitchFamily="34" charset="-122"/>
            </a:endParaRPr>
          </a:p>
        </p:txBody>
      </p:sp>
      <p:sp>
        <p:nvSpPr>
          <p:cNvPr id="5" name="文本框 4"/>
          <p:cNvSpPr txBox="1"/>
          <p:nvPr/>
        </p:nvSpPr>
        <p:spPr>
          <a:xfrm>
            <a:off x="2303780" y="3361690"/>
            <a:ext cx="14020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实体服务</a:t>
            </a:r>
          </a:p>
        </p:txBody>
      </p:sp>
      <p:sp>
        <p:nvSpPr>
          <p:cNvPr id="6" name="文本框 5"/>
          <p:cNvSpPr txBox="1"/>
          <p:nvPr/>
        </p:nvSpPr>
        <p:spPr>
          <a:xfrm>
            <a:off x="5304790" y="3361690"/>
            <a:ext cx="1706880" cy="46037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互联网思想</a:t>
            </a:r>
          </a:p>
        </p:txBody>
      </p:sp>
      <p:sp>
        <p:nvSpPr>
          <p:cNvPr id="7" name="文本框 6"/>
          <p:cNvSpPr txBox="1"/>
          <p:nvPr/>
        </p:nvSpPr>
        <p:spPr>
          <a:xfrm>
            <a:off x="3809345" y="4947592"/>
            <a:ext cx="1415772"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颠覆传统</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zh-CN" altLang="en-US" sz="4800" dirty="0">
                <a:solidFill>
                  <a:srgbClr val="FFFFFF"/>
                </a:solidFill>
                <a:latin typeface="微软雅黑" panose="020B0503020204020204" pitchFamily="34" charset="-122"/>
                <a:ea typeface="微软雅黑" panose="020B0503020204020204" pitchFamily="34" charset="-122"/>
              </a:rPr>
              <a:t>家装企业</a:t>
            </a:r>
            <a:r>
              <a:rPr lang="en-US" altLang="zh-CN" sz="4800" dirty="0">
                <a:solidFill>
                  <a:srgbClr val="FFFFFF"/>
                </a:solidFill>
                <a:latin typeface="微软雅黑" panose="020B0503020204020204" pitchFamily="34" charset="-122"/>
                <a:ea typeface="微软雅黑" panose="020B0503020204020204" pitchFamily="34" charset="-122"/>
              </a:rPr>
              <a:t>IT</a:t>
            </a:r>
            <a:r>
              <a:rPr lang="zh-CN" altLang="en-US" sz="4800" dirty="0">
                <a:solidFill>
                  <a:srgbClr val="FFFFFF"/>
                </a:solidFill>
                <a:latin typeface="微软雅黑" panose="020B0503020204020204" pitchFamily="34" charset="-122"/>
                <a:ea typeface="微软雅黑" panose="020B0503020204020204" pitchFamily="34" charset="-122"/>
              </a:rPr>
              <a:t>服务</a:t>
            </a:r>
            <a:br>
              <a:rPr lang="en-US" altLang="zh-CN" sz="4800" dirty="0">
                <a:solidFill>
                  <a:srgbClr val="141414"/>
                </a:solidFill>
                <a:latin typeface="微软雅黑" panose="020B0503020204020204" pitchFamily="34" charset="-122"/>
                <a:ea typeface="微软雅黑" panose="020B0503020204020204" pitchFamily="34" charset="-122"/>
              </a:rPr>
            </a:br>
            <a:r>
              <a:rPr lang="zh-CN" altLang="en-US" sz="7200" b="1" dirty="0">
                <a:solidFill>
                  <a:srgbClr val="F68933"/>
                </a:solidFill>
                <a:latin typeface="微软雅黑" panose="020B0503020204020204" pitchFamily="34" charset="-122"/>
                <a:ea typeface="微软雅黑" panose="020B0503020204020204" pitchFamily="34" charset="-122"/>
              </a:rPr>
              <a:t>改革进行时</a:t>
            </a:r>
            <a:endParaRPr lang="en-US" altLang="zh-CN" sz="7200" b="1" dirty="0">
              <a:solidFill>
                <a:srgbClr val="FFFFFF"/>
              </a:solidFill>
              <a:latin typeface="微软雅黑" panose="020B0503020204020204" pitchFamily="34" charset="-122"/>
              <a:ea typeface="微软雅黑" panose="020B0503020204020204" pitchFamily="34"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3600" dirty="0">
                <a:solidFill>
                  <a:srgbClr val="FFFFFF"/>
                </a:solidFill>
                <a:latin typeface="微软雅黑" panose="020B0503020204020204" pitchFamily="34" charset="-122"/>
                <a:ea typeface="微软雅黑" panose="020B0503020204020204" pitchFamily="34" charset="-122"/>
              </a:rPr>
              <a:t>龙头企业的</a:t>
            </a:r>
            <a:r>
              <a:rPr lang="en-US" altLang="zh-CN" sz="3600" dirty="0">
                <a:solidFill>
                  <a:srgbClr val="FFFFFF"/>
                </a:solidFill>
                <a:latin typeface="微软雅黑" panose="020B0503020204020204" pitchFamily="34" charset="-122"/>
                <a:ea typeface="微软雅黑" panose="020B0503020204020204" pitchFamily="34" charset="-122"/>
              </a:rPr>
              <a:t>APP</a:t>
            </a:r>
            <a:r>
              <a:rPr lang="zh-CN" altLang="en-US" sz="3600" dirty="0">
                <a:solidFill>
                  <a:srgbClr val="FFFFFF"/>
                </a:solidFill>
                <a:latin typeface="微软雅黑" panose="020B0503020204020204" pitchFamily="34" charset="-122"/>
                <a:ea typeface="微软雅黑" panose="020B0503020204020204" pitchFamily="34" charset="-122"/>
              </a:rPr>
              <a:t>，小公司不想复制吗？</a:t>
            </a:r>
            <a:br>
              <a:rPr lang="en-US" altLang="zh-CN" sz="3600" dirty="0">
                <a:solidFill>
                  <a:srgbClr val="FFFFFF"/>
                </a:solidFill>
                <a:latin typeface="微软雅黑" panose="020B0503020204020204" pitchFamily="34" charset="-122"/>
                <a:ea typeface="微软雅黑" panose="020B0503020204020204" pitchFamily="34" charset="-122"/>
              </a:rPr>
            </a:br>
            <a:r>
              <a:rPr lang="zh-CN" altLang="en-US" sz="3600" dirty="0">
                <a:solidFill>
                  <a:srgbClr val="FFFFFF"/>
                </a:solidFill>
                <a:latin typeface="微软雅黑" panose="020B0503020204020204" pitchFamily="34" charset="-122"/>
                <a:ea typeface="微软雅黑" panose="020B0503020204020204" pitchFamily="34" charset="-122"/>
              </a:rPr>
              <a:t>提供</a:t>
            </a:r>
            <a:r>
              <a:rPr lang="en-US" altLang="zh-CN" sz="3600" dirty="0">
                <a:solidFill>
                  <a:srgbClr val="FFFFFF"/>
                </a:solidFill>
                <a:latin typeface="微软雅黑" panose="020B0503020204020204" pitchFamily="34" charset="-122"/>
                <a:ea typeface="微软雅黑" panose="020B0503020204020204" pitchFamily="34" charset="-122"/>
              </a:rPr>
              <a:t>AR/VR</a:t>
            </a:r>
            <a:r>
              <a:rPr lang="zh-CN" altLang="en-US" sz="3600" dirty="0">
                <a:solidFill>
                  <a:srgbClr val="FFFFFF"/>
                </a:solidFill>
                <a:latin typeface="微软雅黑" panose="020B0503020204020204" pitchFamily="34" charset="-122"/>
                <a:ea typeface="微软雅黑" panose="020B0503020204020204" pitchFamily="34" charset="-122"/>
              </a:rPr>
              <a:t>的方式跟踪装修进度？</a:t>
            </a: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104452" name="TextBox 6"/>
          <p:cNvSpPr txBox="1">
            <a:spLocks noChangeArrowheads="1"/>
          </p:cNvSpPr>
          <p:nvPr/>
        </p:nvSpPr>
        <p:spPr bwMode="auto">
          <a:xfrm>
            <a:off x="790575" y="3717925"/>
            <a:ext cx="7997825" cy="285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材料供应商商城</a:t>
            </a:r>
            <a:br>
              <a:rPr lang="en-US" altLang="zh-CN" sz="2800" dirty="0">
                <a:solidFill>
                  <a:srgbClr val="D9D9D9"/>
                </a:solidFill>
                <a:latin typeface="微软雅黑" panose="020B0503020204020204" pitchFamily="34" charset="-122"/>
                <a:ea typeface="微软雅黑" panose="020B0503020204020204" pitchFamily="34" charset="-122"/>
              </a:rPr>
            </a:br>
            <a:r>
              <a:rPr lang="zh-CN" altLang="en-US" sz="2800" dirty="0">
                <a:solidFill>
                  <a:srgbClr val="D9D9D9"/>
                </a:solidFill>
                <a:latin typeface="微软雅黑" panose="020B0503020204020204" pitchFamily="34" charset="-122"/>
                <a:ea typeface="微软雅黑" panose="020B0503020204020204" pitchFamily="34" charset="-122"/>
              </a:rPr>
              <a:t>完整的售后服务跟踪</a:t>
            </a:r>
            <a:br>
              <a:rPr lang="en-US" altLang="zh-CN" sz="2800" dirty="0">
                <a:solidFill>
                  <a:srgbClr val="D9D9D9"/>
                </a:solidFill>
                <a:latin typeface="微软雅黑" panose="020B0503020204020204" pitchFamily="34" charset="-122"/>
                <a:ea typeface="微软雅黑" panose="020B0503020204020204" pitchFamily="34" charset="-122"/>
              </a:rPr>
            </a:br>
            <a:endParaRPr lang="en-US" altLang="zh-CN" sz="2800" dirty="0">
              <a:solidFill>
                <a:srgbClr val="D9D9D9"/>
              </a:solidFill>
              <a:latin typeface="微软雅黑" panose="020B0503020204020204" pitchFamily="34" charset="-122"/>
              <a:ea typeface="微软雅黑" panose="020B0503020204020204" pitchFamily="34" charset="-122"/>
            </a:endParaRPr>
          </a:p>
          <a:p>
            <a:pPr algn="r" eaLnBrk="1" hangingPunct="1">
              <a:lnSpc>
                <a:spcPct val="85000"/>
              </a:lnSpc>
              <a:spcBef>
                <a:spcPct val="15000"/>
              </a:spcBef>
              <a:buClr>
                <a:srgbClr val="747273"/>
              </a:buClr>
            </a:pPr>
            <a:r>
              <a:rPr lang="zh-CN" altLang="en-US" sz="2800" dirty="0">
                <a:solidFill>
                  <a:srgbClr val="D9D9D9"/>
                </a:solidFill>
                <a:latin typeface="微软雅黑" panose="020B0503020204020204" pitchFamily="34" charset="-122"/>
                <a:ea typeface="微软雅黑" panose="020B0503020204020204" pitchFamily="34" charset="-122"/>
              </a:rPr>
              <a:t>实业</a:t>
            </a:r>
            <a:r>
              <a:rPr lang="en-US" altLang="zh-CN" sz="2800" dirty="0">
                <a:solidFill>
                  <a:srgbClr val="D9D9D9"/>
                </a:solidFill>
                <a:latin typeface="微软雅黑" panose="020B0503020204020204" pitchFamily="34" charset="-122"/>
                <a:ea typeface="微软雅黑" panose="020B0503020204020204" pitchFamily="34" charset="-122"/>
              </a:rPr>
              <a:t>+IT</a:t>
            </a:r>
            <a:r>
              <a:rPr lang="zh-CN" altLang="en-US" sz="2800" dirty="0">
                <a:solidFill>
                  <a:srgbClr val="D9D9D9"/>
                </a:solidFill>
                <a:latin typeface="微软雅黑" panose="020B0503020204020204" pitchFamily="34" charset="-122"/>
                <a:ea typeface="微软雅黑" panose="020B0503020204020204" pitchFamily="34" charset="-122"/>
              </a:rPr>
              <a:t>服务</a:t>
            </a:r>
            <a:r>
              <a:rPr lang="en-US" altLang="zh-CN" sz="2800" dirty="0">
                <a:solidFill>
                  <a:srgbClr val="D9D9D9"/>
                </a:solidFill>
                <a:latin typeface="微软雅黑" panose="020B0503020204020204" pitchFamily="34" charset="-122"/>
                <a:ea typeface="微软雅黑" panose="020B0503020204020204" pitchFamily="34" charset="-122"/>
              </a:rPr>
              <a:t>=</a:t>
            </a:r>
            <a:r>
              <a:rPr lang="zh-CN" altLang="en-US" sz="2800" dirty="0">
                <a:solidFill>
                  <a:srgbClr val="D9D9D9"/>
                </a:solidFill>
                <a:latin typeface="微软雅黑" panose="020B0503020204020204" pitchFamily="34" charset="-122"/>
                <a:ea typeface="微软雅黑" panose="020B0503020204020204" pitchFamily="34" charset="-122"/>
              </a:rPr>
              <a:t>未来</a:t>
            </a: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800" dirty="0">
              <a:solidFill>
                <a:srgbClr val="D9D9D9"/>
              </a:solidFill>
              <a:latin typeface="微软雅黑" panose="020B0503020204020204" pitchFamily="34" charset="-122"/>
              <a:ea typeface="微软雅黑" panose="020B0503020204020204" pitchFamily="34" charset="-122"/>
            </a:endParaRPr>
          </a:p>
          <a:p>
            <a:pPr algn="ctr" eaLnBrk="1" hangingPunct="1">
              <a:lnSpc>
                <a:spcPct val="85000"/>
              </a:lnSpc>
              <a:spcBef>
                <a:spcPct val="15000"/>
              </a:spcBef>
              <a:buClr>
                <a:srgbClr val="747273"/>
              </a:buClr>
            </a:pPr>
            <a:endParaRPr lang="en-US" altLang="zh-CN" sz="2400" dirty="0">
              <a:solidFill>
                <a:srgbClr val="D9D9D9"/>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latin typeface="微软雅黑" panose="020B0503020204020204" pitchFamily="34" charset="-122"/>
                <a:ea typeface="微软雅黑" panose="020B0503020204020204" pitchFamily="34" charset="-122"/>
              </a:rPr>
              <a:t>目录</a:t>
            </a:r>
            <a:endParaRPr lang="en-US" altLang="zh-CN" dirty="0">
              <a:latin typeface="微软雅黑" panose="020B0503020204020204" pitchFamily="34" charset="-122"/>
              <a:ea typeface="微软雅黑" panose="020B0503020204020204" pitchFamily="34" charset="-122"/>
            </a:endParaRPr>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什么是</a:t>
            </a:r>
            <a:r>
              <a:rPr lang="en-US" altLang="zh-CN" sz="1800" dirty="0">
                <a:latin typeface="微软雅黑" panose="020B0503020204020204" pitchFamily="34" charset="-122"/>
                <a:ea typeface="微软雅黑" panose="020B0503020204020204" pitchFamily="34" charset="-122"/>
              </a:rPr>
              <a:t>BaaS</a:t>
            </a:r>
          </a:p>
          <a:p>
            <a:pPr eaLnBrk="1" hangingPunct="1"/>
            <a:r>
              <a:rPr lang="en-US" altLang="zh-CN" sz="1800" dirty="0" err="1">
                <a:latin typeface="微软雅黑" panose="020B0503020204020204" pitchFamily="34" charset="-122"/>
                <a:ea typeface="微软雅黑" panose="020B0503020204020204" pitchFamily="34" charset="-122"/>
              </a:rPr>
              <a:t>AppLink</a:t>
            </a:r>
            <a:endParaRPr lang="en-US" altLang="zh-CN" sz="1800" dirty="0">
              <a:latin typeface="微软雅黑" panose="020B0503020204020204" pitchFamily="34" charset="-122"/>
              <a:ea typeface="微软雅黑" panose="020B0503020204020204" pitchFamily="34" charset="-122"/>
            </a:endParaRPr>
          </a:p>
          <a:p>
            <a:pPr eaLnBrk="1" hangingPunct="1"/>
            <a:r>
              <a:rPr lang="en-US" altLang="zh-CN" sz="1800" dirty="0">
                <a:latin typeface="微软雅黑" panose="020B0503020204020204" pitchFamily="34" charset="-122"/>
                <a:ea typeface="微软雅黑" panose="020B0503020204020204" pitchFamily="34" charset="-122"/>
              </a:rPr>
              <a:t>SWOT</a:t>
            </a:r>
          </a:p>
          <a:p>
            <a:pPr eaLnBrk="1" hangingPunct="1"/>
            <a:r>
              <a:rPr lang="zh-CN" altLang="en-US" sz="1800" dirty="0">
                <a:latin typeface="微软雅黑" panose="020B0503020204020204" pitchFamily="34" charset="-122"/>
                <a:ea typeface="微软雅黑" panose="020B0503020204020204" pitchFamily="34" charset="-122"/>
              </a:rPr>
              <a:t>市场分析</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竞争性分析</a:t>
            </a:r>
          </a:p>
          <a:p>
            <a:pPr eaLnBrk="1" hangingPunct="1"/>
            <a:r>
              <a:rPr lang="zh-CN" altLang="en-US" sz="1800" dirty="0">
                <a:latin typeface="微软雅黑" panose="020B0503020204020204" pitchFamily="34" charset="-122"/>
                <a:ea typeface="微软雅黑" panose="020B0503020204020204" pitchFamily="34" charset="-122"/>
              </a:rPr>
              <a:t>现状</a:t>
            </a:r>
          </a:p>
          <a:p>
            <a:pPr eaLnBrk="1" hangingPunct="1"/>
            <a:r>
              <a:rPr lang="zh-CN" altLang="en-US" sz="1800" dirty="0">
                <a:latin typeface="微软雅黑" panose="020B0503020204020204" pitchFamily="34" charset="-122"/>
                <a:ea typeface="微软雅黑" panose="020B0503020204020204" pitchFamily="34" charset="-122"/>
              </a:rPr>
              <a:t>展望未来</a:t>
            </a:r>
          </a:p>
          <a:p>
            <a:pPr eaLnBrk="1" hangingPunct="1"/>
            <a:r>
              <a:rPr lang="zh-CN" altLang="en-US" sz="1800" dirty="0">
                <a:latin typeface="微软雅黑" panose="020B0503020204020204" pitchFamily="34" charset="-122"/>
                <a:ea typeface="微软雅黑" panose="020B0503020204020204" pitchFamily="34" charset="-122"/>
              </a:rPr>
              <a:t>联系方式</a:t>
            </a:r>
          </a:p>
          <a:p>
            <a:pPr eaLnBrk="1" hangingPunct="1">
              <a:buFont typeface="Arial" panose="020B0604020202020204" pitchFamily="34" charset="0"/>
              <a:buNone/>
            </a:pP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t>市场分析</a:t>
            </a:r>
            <a:endParaRPr lang="en-US" altLang="zh-CN" dirty="0"/>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目标市场</a:t>
            </a:r>
            <a:endParaRPr lang="en-US" altLang="zh-CN" dirty="0"/>
          </a:p>
          <a:p>
            <a:pPr eaLnBrk="1" hangingPunct="1"/>
            <a:r>
              <a:rPr lang="zh-CN" altLang="en-US" dirty="0"/>
              <a:t>竞争对手</a:t>
            </a:r>
            <a:endParaRPr altLang="zh-CN" dirty="0"/>
          </a:p>
          <a:p>
            <a:pPr eaLnBrk="1" hangingPunct="1">
              <a:buFont typeface="Arial" panose="020B0604020202020204" pitchFamily="34" charset="0"/>
              <a:buNone/>
            </a:pPr>
            <a:endParaRPr altLang="zh-CN" dirty="0"/>
          </a:p>
        </p:txBody>
      </p:sp>
      <p:sp>
        <p:nvSpPr>
          <p:cNvPr id="3" name="Picture Placeholder 2">
            <a:extLst>
              <a:ext uri="{FF2B5EF4-FFF2-40B4-BE49-F238E27FC236}">
                <a16:creationId xmlns:a16="http://schemas.microsoft.com/office/drawing/2014/main" id="{3AC5C95D-E9B0-4048-8A5F-62555547B788}"/>
              </a:ext>
            </a:extLst>
          </p:cNvPr>
          <p:cNvSpPr>
            <a:spLocks noGrp="1"/>
          </p:cNvSpPr>
          <p:nvPr>
            <p:ph type="pic" idx="1"/>
          </p:nvPr>
        </p:nvSpPr>
        <p:spPr/>
      </p:sp>
      <p:pic>
        <p:nvPicPr>
          <p:cNvPr id="107522" name="Picture 2" descr="https://timgsa.baidu.com/timg?image&amp;quality=80&amp;size=b9999_10000&amp;sec=1505211979808&amp;di=98ffb6faaf6b99c335b0aabd95b4448c&amp;imgtype=0&amp;src=http%3A%2F%2Fpic.58pic.com%2F58pic%2F14%2F87%2F69%2F10n58PICAeW_1024.jpg">
            <a:extLst>
              <a:ext uri="{FF2B5EF4-FFF2-40B4-BE49-F238E27FC236}">
                <a16:creationId xmlns:a16="http://schemas.microsoft.com/office/drawing/2014/main" id="{D0AE66FA-0AB5-4633-93A8-052488878E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6525" y="1894429"/>
            <a:ext cx="3222703" cy="242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917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互联网创业项目</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协助创业者完成早期项目，组成团队</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sz="1100" dirty="0">
                <a:solidFill>
                  <a:srgbClr val="2C2C2C"/>
                </a:solidFill>
                <a:ea typeface="宋体" panose="02010600030101010101" pitchFamily="2" charset="-122"/>
                <a:cs typeface="Arial" panose="020B0604020202020204" pitchFamily="34" charset="0"/>
              </a:rPr>
              <a:t>爱创业平台外包服务</a:t>
            </a:r>
            <a:endParaRPr lang="en-US" altLang="zh-CN" sz="1100" dirty="0">
              <a:solidFill>
                <a:srgbClr val="2C2C2C"/>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目标市场</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开发工程师</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数据后端服务</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知识共享、消费</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爱创业接订单平台</a:t>
            </a: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企业级</a:t>
            </a:r>
            <a:r>
              <a:rPr lang="en-US" altLang="zh-CN" sz="1600" b="1" dirty="0">
                <a:solidFill>
                  <a:srgbClr val="F68933"/>
                </a:solidFill>
                <a:ea typeface="宋体" panose="02010600030101010101" pitchFamily="2" charset="-122"/>
                <a:cs typeface="Arial" panose="020B0604020202020204" pitchFamily="34" charset="0"/>
              </a:rPr>
              <a:t>IT</a:t>
            </a:r>
            <a:r>
              <a:rPr lang="zh-CN" altLang="en-US" sz="1600" b="1" dirty="0">
                <a:solidFill>
                  <a:srgbClr val="F68933"/>
                </a:solidFill>
                <a:ea typeface="宋体" panose="02010600030101010101" pitchFamily="2" charset="-122"/>
                <a:cs typeface="Arial" panose="020B0604020202020204" pitchFamily="34" charset="0"/>
              </a:rPr>
              <a:t>服务外包</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快速支持企业级的</a:t>
            </a:r>
            <a:r>
              <a:rPr lang="en-US" altLang="zh-CN" dirty="0">
                <a:solidFill>
                  <a:srgbClr val="2C2C2C"/>
                </a:solidFill>
                <a:ea typeface="宋体" panose="02010600030101010101" pitchFamily="2" charset="-122"/>
                <a:cs typeface="Arial" panose="020B0604020202020204" pitchFamily="34" charset="0"/>
              </a:rPr>
              <a:t>IT</a:t>
            </a:r>
            <a:r>
              <a:rPr lang="zh-CN" altLang="en-US" dirty="0">
                <a:solidFill>
                  <a:srgbClr val="2C2C2C"/>
                </a:solidFill>
                <a:ea typeface="宋体" panose="02010600030101010101" pitchFamily="2" charset="-122"/>
                <a:cs typeface="Arial" panose="020B0604020202020204" pitchFamily="34" charset="0"/>
              </a:rPr>
              <a:t>服务，为企业提供互联网服务的定制化服务</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爱创业平台外包服务</a:t>
            </a: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08546" name="Picture 2" descr="https://timgsa.baidu.com/timg?image&amp;quality=80&amp;size=b9999_10000&amp;sec=1505212720777&amp;di=9ef480641a4caf01a62747bdb46d895c&amp;imgtype=0&amp;src=http%3A%2F%2Fnewbie2.oss-cn-beijing.aliyuncs.com%2F1460360222601.jpg">
            <a:extLst>
              <a:ext uri="{FF2B5EF4-FFF2-40B4-BE49-F238E27FC236}">
                <a16:creationId xmlns:a16="http://schemas.microsoft.com/office/drawing/2014/main" id="{EEB91375-0309-49D3-8CA5-8AB2CCBCA0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397" y="1714830"/>
            <a:ext cx="2420968" cy="1738405"/>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https://timgsa.baidu.com/timg?image&amp;quality=80&amp;size=b9999_10000&amp;sec=1505213169003&amp;di=6f3af5df7d1f4c11d9a37985b871f664&amp;imgtype=0&amp;src=http%3A%2F%2Ffile.chnsourcing.com.cn%2F2014%2F06%2F14033164971884.jpg">
            <a:extLst>
              <a:ext uri="{FF2B5EF4-FFF2-40B4-BE49-F238E27FC236}">
                <a16:creationId xmlns:a16="http://schemas.microsoft.com/office/drawing/2014/main" id="{C7760232-9AB9-49FC-8124-064CCC62BB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762" y="1708574"/>
            <a:ext cx="2276475" cy="1744661"/>
          </a:xfrm>
          <a:prstGeom prst="rect">
            <a:avLst/>
          </a:prstGeom>
          <a:noFill/>
          <a:extLst>
            <a:ext uri="{909E8E84-426E-40DD-AFC4-6F175D3DCCD1}">
              <a14:hiddenFill xmlns:a14="http://schemas.microsoft.com/office/drawing/2010/main">
                <a:solidFill>
                  <a:srgbClr val="FFFFFF"/>
                </a:solidFill>
              </a14:hiddenFill>
            </a:ext>
          </a:extLst>
        </p:spPr>
      </p:pic>
      <p:pic>
        <p:nvPicPr>
          <p:cNvPr id="108550" name="Picture 6" descr="https://timgsa.baidu.com/timg?image&amp;quality=80&amp;size=b9999_10000&amp;sec=1505213241538&amp;di=577d489f15683ca425e768f2b02fcb54&amp;imgtype=0&amp;src=http%3A%2F%2Ffiles.3158.cn%2Farticle%2F201501%2F0506%2F071490755077577.jpg">
            <a:extLst>
              <a:ext uri="{FF2B5EF4-FFF2-40B4-BE49-F238E27FC236}">
                <a16:creationId xmlns:a16="http://schemas.microsoft.com/office/drawing/2014/main" id="{ED7E955E-CB1A-43B2-B4F4-BD06F961D8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9675" y="1708573"/>
            <a:ext cx="2326214" cy="174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a:ea typeface="宋体" panose="02010600030101010101" pitchFamily="2" charset="-122"/>
              </a:rPr>
              <a:t>Site Overlap</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a:ea typeface="宋体" panose="02010600030101010101" pitchFamily="2" charset="-122"/>
                <a:cs typeface="Arial" panose="020B0604020202020204" pitchFamily="34" charset="0"/>
              </a:rPr>
              <a:t>Accurately measure unique users by each publisher</a:t>
            </a:r>
          </a:p>
          <a:p>
            <a:pPr eaLnBrk="1" hangingPunct="1"/>
            <a:r>
              <a:rPr altLang="zh-CN">
                <a:ea typeface="宋体" panose="02010600030101010101" pitchFamily="2" charset="-122"/>
                <a:cs typeface="Arial" panose="020B0604020202020204" pitchFamily="34" charset="0"/>
              </a:rPr>
              <a:t>When do publishers overlap to deliver multiple impressions to same user</a:t>
            </a:r>
          </a:p>
          <a:p>
            <a:pPr eaLnBrk="1" hangingPunct="1"/>
            <a:r>
              <a:rPr altLang="zh-CN">
                <a:ea typeface="宋体" panose="02010600030101010101" pitchFamily="2" charset="-122"/>
                <a:cs typeface="Arial" panose="020B0604020202020204" pitchFamily="34" charset="0"/>
              </a:rPr>
              <a:t>Check your media buy:  which publisher is overlapping with which</a:t>
            </a:r>
          </a:p>
        </p:txBody>
      </p:sp>
      <p:grpSp>
        <p:nvGrpSpPr>
          <p:cNvPr id="2" name="Group 21"/>
          <p:cNvGrpSpPr/>
          <p:nvPr/>
        </p:nvGrpSpPr>
        <p:grpSpPr bwMode="auto">
          <a:xfrm>
            <a:off x="1408113" y="2944813"/>
            <a:ext cx="3298825" cy="1397000"/>
            <a:chOff x="914400" y="2944842"/>
            <a:chExt cx="3300173" cy="1397000"/>
          </a:xfrm>
        </p:grpSpPr>
        <p:sp>
          <p:nvSpPr>
            <p:cNvPr id="102414" name="Oval 7"/>
            <p:cNvSpPr>
              <a:spLocks noChangeArrowheads="1"/>
            </p:cNvSpPr>
            <p:nvPr/>
          </p:nvSpPr>
          <p:spPr bwMode="auto">
            <a:xfrm>
              <a:off x="914400" y="2944842"/>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5" name="Picture 9"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232" y="3411936"/>
              <a:ext cx="2296265" cy="43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0"/>
          <p:cNvGrpSpPr/>
          <p:nvPr/>
        </p:nvGrpSpPr>
        <p:grpSpPr bwMode="auto">
          <a:xfrm>
            <a:off x="4341813" y="2944813"/>
            <a:ext cx="3394075" cy="1397000"/>
            <a:chOff x="3848678" y="2944842"/>
            <a:chExt cx="3394804" cy="1397000"/>
          </a:xfrm>
        </p:grpSpPr>
        <p:sp>
          <p:nvSpPr>
            <p:cNvPr id="102412" name="Oval 8"/>
            <p:cNvSpPr>
              <a:spLocks noChangeArrowheads="1"/>
            </p:cNvSpPr>
            <p:nvPr/>
          </p:nvSpPr>
          <p:spPr bwMode="auto">
            <a:xfrm>
              <a:off x="3848678" y="2944842"/>
              <a:ext cx="3394804"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3" name="Picture 10" descr="MSN.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8043" y="3238354"/>
              <a:ext cx="1717580" cy="6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9"/>
          <p:cNvGrpSpPr/>
          <p:nvPr/>
        </p:nvGrpSpPr>
        <p:grpSpPr bwMode="auto">
          <a:xfrm>
            <a:off x="2922588" y="4503738"/>
            <a:ext cx="3298825" cy="1397000"/>
            <a:chOff x="2716886" y="4503593"/>
            <a:chExt cx="3300173" cy="1397000"/>
          </a:xfrm>
        </p:grpSpPr>
        <p:sp>
          <p:nvSpPr>
            <p:cNvPr id="102408" name="Oval 16"/>
            <p:cNvSpPr>
              <a:spLocks noChangeArrowheads="1"/>
            </p:cNvSpPr>
            <p:nvPr/>
          </p:nvSpPr>
          <p:spPr bwMode="auto">
            <a:xfrm>
              <a:off x="2716886" y="4503593"/>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09" name="Picture 17"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268" y="4739107"/>
              <a:ext cx="1528203" cy="29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Oval 18"/>
            <p:cNvSpPr>
              <a:spLocks noChangeArrowheads="1"/>
            </p:cNvSpPr>
            <p:nvPr/>
          </p:nvSpPr>
          <p:spPr bwMode="auto">
            <a:xfrm>
              <a:off x="4082319" y="5012525"/>
              <a:ext cx="1556481" cy="771341"/>
            </a:xfrm>
            <a:prstGeom prst="ellipse">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1" name="Picture 2" descr="D:\Backup\Presentations\Lianne\a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404" y="5183740"/>
              <a:ext cx="1278310" cy="42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ounded Rectangle 15">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Dwell Time</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Go beyond interaction</a:t>
            </a:r>
          </a:p>
          <a:p>
            <a:pPr eaLnBrk="1" hangingPunct="1"/>
            <a:r>
              <a:rPr altLang="zh-CN"/>
              <a:t>Build brand moments </a:t>
            </a:r>
          </a:p>
          <a:p>
            <a:pPr eaLnBrk="1" hangingPunct="1"/>
            <a:r>
              <a:rPr altLang="zh-CN"/>
              <a:t>Measure brand engagement</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What is</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a:solidFill>
                  <a:srgbClr val="FFFFFF"/>
                </a:solidFill>
                <a:ea typeface="宋体" panose="02010600030101010101" pitchFamily="2" charset="-122"/>
              </a:rPr>
              <a:t>average number of seconds </a:t>
            </a:r>
            <a:br>
              <a:rPr lang="en-US" altLang="zh-CN" sz="3600">
                <a:solidFill>
                  <a:srgbClr val="FFFFFF"/>
                </a:solidFill>
                <a:ea typeface="宋体" panose="02010600030101010101" pitchFamily="2" charset="-122"/>
              </a:rPr>
            </a:br>
            <a:r>
              <a:rPr lang="en-US" altLang="zh-CN" sz="3600">
                <a:solidFill>
                  <a:srgbClr val="FFFFFF"/>
                </a:solidFill>
                <a:ea typeface="宋体" panose="02010600030101010101" pitchFamily="2" charset="-122"/>
              </a:rPr>
              <a:t>the user </a:t>
            </a:r>
            <a:r>
              <a:rPr lang="en-US" altLang="zh-CN" sz="4400" b="1">
                <a:solidFill>
                  <a:srgbClr val="FFFFFF"/>
                </a:solidFill>
                <a:ea typeface="宋体" panose="02010600030101010101" pitchFamily="2" charset="-122"/>
              </a:rPr>
              <a:t>engaged</a:t>
            </a:r>
            <a:r>
              <a:rPr lang="en-US" altLang="zh-CN" sz="3600">
                <a:solidFill>
                  <a:srgbClr val="FFFFFF"/>
                </a:solidFill>
                <a:ea typeface="宋体" panose="02010600030101010101" pitchFamily="2" charset="-122"/>
              </a:rPr>
              <a:t> with the ad </a:t>
            </a: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zh-CN">
                <a:ea typeface="宋体" panose="02010600030101010101" pitchFamily="2" charset="-122"/>
              </a:rPr>
              <a:t>How it Works</a:t>
            </a:r>
          </a:p>
        </p:txBody>
      </p:sp>
      <p:pic>
        <p:nvPicPr>
          <p:cNvPr id="8" name="cirq_demo2_med_Lg_4x3.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524000" y="138112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zh-CN">
                <a:ea typeface="宋体" panose="02010600030101010101" pitchFamily="2" charset="-122"/>
              </a:rPr>
              <a:t>Day of the week</a:t>
            </a:r>
            <a:endParaRPr altLang="zh-CN">
              <a:ea typeface="宋体" panose="02010600030101010101" pitchFamily="2" charset="-122"/>
            </a:endParaRPr>
          </a:p>
        </p:txBody>
      </p:sp>
      <p:graphicFrame>
        <p:nvGraphicFramePr>
          <p:cNvPr id="106499" name="Content Placeholder 4"/>
          <p:cNvGraphicFramePr/>
          <p:nvPr/>
        </p:nvGraphicFramePr>
        <p:xfrm>
          <a:off x="382588" y="1112838"/>
          <a:ext cx="8229600" cy="4572000"/>
        </p:xfrm>
        <a:graphic>
          <a:graphicData uri="http://schemas.openxmlformats.org/presentationml/2006/ole">
            <mc:AlternateContent xmlns:mc="http://schemas.openxmlformats.org/markup-compatibility/2006">
              <mc:Choice xmlns:v="urn:schemas-microsoft-com:vml" Requires="v">
                <p:oleObj spid="_x0000_s106575" r:id="rId4" imgW="8229600" imgH="4572000" progId="Excel.Chart.8">
                  <p:embed/>
                </p:oleObj>
              </mc:Choice>
              <mc:Fallback>
                <p:oleObj r:id="rId4" imgW="8229600" imgH="4572000" progId="Excel.Chart.8">
                  <p:embed/>
                  <p:pic>
                    <p:nvPicPr>
                      <p:cNvPr id="0" name="Content Placeholder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111283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6500" name="Straight Connector 12"/>
          <p:cNvCxnSpPr>
            <a:cxnSpLocks noChangeShapeType="1"/>
          </p:cNvCxnSpPr>
          <p:nvPr/>
        </p:nvCxnSpPr>
        <p:spPr bwMode="auto">
          <a:xfrm rot="10800000" flipV="1">
            <a:off x="1436688" y="2757488"/>
            <a:ext cx="6807200" cy="0"/>
          </a:xfrm>
          <a:prstGeom prst="line">
            <a:avLst/>
          </a:prstGeom>
          <a:noFill/>
          <a:ln w="25400" algn="ctr">
            <a:solidFill>
              <a:srgbClr val="FFDE81"/>
            </a:solidFill>
            <a:round/>
          </a:ln>
          <a:extLst>
            <a:ext uri="{909E8E84-426E-40DD-AFC4-6F175D3DCCD1}">
              <a14:hiddenFill xmlns:a14="http://schemas.microsoft.com/office/drawing/2010/main">
                <a:noFill/>
              </a14:hiddenFill>
            </a:ext>
          </a:extLst>
        </p:spPr>
      </p:cxnSp>
      <p:sp>
        <p:nvSpPr>
          <p:cNvPr id="106501" name="Footer Placeholder 6"/>
          <p:cNvSpPr txBox="1"/>
          <p:nvPr/>
        </p:nvSpPr>
        <p:spPr bwMode="auto">
          <a:xfrm>
            <a:off x="377825" y="5794375"/>
            <a:ext cx="46878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1000" i="1">
                <a:solidFill>
                  <a:srgbClr val="515151"/>
                </a:solidFill>
                <a:ea typeface="宋体" panose="02010600030101010101" pitchFamily="2" charset="-122"/>
              </a:rPr>
              <a:t>* Weekdays</a:t>
            </a:r>
            <a:r>
              <a:rPr lang="en-US" altLang="zh-CN" sz="1000" i="1">
                <a:solidFill>
                  <a:srgbClr val="515151"/>
                </a:solidFill>
                <a:ea typeface="宋体" panose="02010600030101010101" pitchFamily="2" charset="-122"/>
                <a:sym typeface="Wingdings" panose="05000000000000000000" pitchFamily="2" charset="2"/>
              </a:rPr>
              <a:t> (Mon – Fri): </a:t>
            </a:r>
            <a:r>
              <a:rPr lang="en-US" altLang="zh-CN" sz="1000" i="1">
                <a:solidFill>
                  <a:srgbClr val="515151"/>
                </a:solidFill>
                <a:ea typeface="宋体" panose="02010600030101010101" pitchFamily="2" charset="-122"/>
              </a:rPr>
              <a:t>62 Sec. Weekends: (Sat – Sun): 52 Sec.</a:t>
            </a:r>
          </a:p>
        </p:txBody>
      </p:sp>
      <p:sp>
        <p:nvSpPr>
          <p:cNvPr id="5" name="TextBox 4"/>
          <p:cNvSpPr txBox="1"/>
          <p:nvPr/>
        </p:nvSpPr>
        <p:spPr>
          <a:xfrm>
            <a:off x="377468" y="5472178"/>
            <a:ext cx="8664829" cy="353943"/>
          </a:xfrm>
          <a:prstGeom prst="rect">
            <a:avLst/>
          </a:prstGeom>
          <a:no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spAutoFit/>
          </a:bodyPr>
          <a:lstStyle/>
          <a:p>
            <a:pPr>
              <a:lnSpc>
                <a:spcPct val="85000"/>
              </a:lnSpc>
              <a:spcBef>
                <a:spcPct val="15000"/>
              </a:spcBef>
              <a:buClr>
                <a:srgbClr val="747273"/>
              </a:buClr>
              <a:defRPr/>
            </a:pPr>
            <a:r>
              <a:rPr lang="en-US" sz="2000" dirty="0">
                <a:solidFill>
                  <a:schemeClr val="bg1">
                    <a:lumMod val="85000"/>
                  </a:schemeClr>
                </a:solidFill>
                <a:cs typeface="Arial" panose="020B0604020202020204" pitchFamily="34" charset="0"/>
              </a:rPr>
              <a:t>On average, weekday Dwell Time is 10 seconds longer than weekends*</a:t>
            </a:r>
          </a:p>
        </p:txBody>
      </p:sp>
      <p:sp>
        <p:nvSpPr>
          <p:cNvPr id="7" name="Rectangle 23"/>
          <p:cNvSpPr txBox="1">
            <a:spLocks noChangeArrowheads="1"/>
          </p:cNvSpPr>
          <p:nvPr/>
        </p:nvSpPr>
        <p:spPr bwMode="auto">
          <a:xfrm>
            <a:off x="723900" y="1550988"/>
            <a:ext cx="8158163" cy="4205287"/>
          </a:xfrm>
          <a:prstGeom prst="rect">
            <a:avLst/>
          </a:prstGeom>
          <a:solidFill>
            <a:schemeClr val="tx1">
              <a:lumMod val="95000"/>
              <a:lumOff val="5000"/>
              <a:alpha val="67000"/>
            </a:schemeClr>
          </a:solidFill>
          <a:ln w="9525">
            <a:noFill/>
            <a:miter lim="800000"/>
          </a:ln>
          <a:effectLst/>
        </p:spPr>
        <p:txBody>
          <a:bodyPr anchor="ctr"/>
          <a:lstStyle/>
          <a:p>
            <a:pPr algn="ctr">
              <a:lnSpc>
                <a:spcPct val="85000"/>
              </a:lnSpc>
              <a:spcBef>
                <a:spcPct val="50000"/>
              </a:spcBef>
              <a:buClr>
                <a:srgbClr val="747273"/>
              </a:buClr>
              <a:defRPr/>
            </a:pPr>
            <a:r>
              <a:rPr lang="en-US" sz="24000" b="1" dirty="0">
                <a:solidFill>
                  <a:schemeClr val="bg1"/>
                </a:solidFill>
              </a:rPr>
              <a:t>1</a:t>
            </a:r>
            <a:r>
              <a:rPr lang="en-US" sz="8000" b="1" dirty="0">
                <a:solidFill>
                  <a:schemeClr val="bg1"/>
                </a:solidFill>
              </a:rPr>
              <a:t> </a:t>
            </a:r>
            <a:r>
              <a:rPr lang="en-US" sz="24000" b="1" dirty="0">
                <a:solidFill>
                  <a:schemeClr val="bg1"/>
                </a:solidFill>
              </a:rPr>
              <a:t>min</a:t>
            </a:r>
            <a:endParaRPr lang="en-US" sz="24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altLang="zh-CN">
                <a:ea typeface="宋体" panose="02010600030101010101" pitchFamily="2" charset="-122"/>
              </a:rPr>
              <a:t>Hewlett Packard: 2008</a:t>
            </a:r>
          </a:p>
        </p:txBody>
      </p:sp>
      <p:pic>
        <p:nvPicPr>
          <p:cNvPr id="1173507" name="Picture 3">
            <a:hlinkClick r:id="rId3" action="ppaction://hlinkfile"/>
          </p:cNvPr>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1861691" y="1227910"/>
            <a:ext cx="5251268" cy="3892730"/>
          </a:xfrm>
          <a:prstGeom prst="rect">
            <a:avLst/>
          </a:prstGeom>
          <a:noFill/>
          <a:ln w="9525" algn="ctr">
            <a:noFill/>
            <a:miter lim="800000"/>
            <a:headEnd/>
            <a:tailEnd/>
          </a:ln>
          <a:effectLst>
            <a:reflection blurRad="6350" stA="52000" endA="300" endPos="35000" dir="5400000" sy="-100000" algn="bl" rotWithShape="0"/>
          </a:effectLst>
        </p:spPr>
      </p:pic>
      <p:sp>
        <p:nvSpPr>
          <p:cNvPr id="7" name="Rectangle 23"/>
          <p:cNvSpPr txBox="1">
            <a:spLocks noChangeArrowheads="1"/>
          </p:cNvSpPr>
          <p:nvPr/>
        </p:nvSpPr>
        <p:spPr bwMode="auto">
          <a:xfrm>
            <a:off x="492369" y="2756709"/>
            <a:ext cx="8159262" cy="4205795"/>
          </a:xfrm>
          <a:prstGeom prst="rect">
            <a:avLst/>
          </a:prstGeom>
          <a:noFill/>
          <a:ln w="9525">
            <a:noFill/>
            <a:miter lim="800000"/>
          </a:ln>
        </p:spPr>
        <p:txBody>
          <a:bodyPr anchor="ctr"/>
          <a:lstStyle/>
          <a:p>
            <a:pPr algn="ctr">
              <a:lnSpc>
                <a:spcPct val="85000"/>
              </a:lnSpc>
              <a:spcBef>
                <a:spcPct val="50000"/>
              </a:spcBef>
              <a:buClr>
                <a:srgbClr val="747273"/>
              </a:buClr>
              <a:defRPr/>
            </a:pPr>
            <a:r>
              <a:rPr lang="en-US" sz="24000" b="1" spc="-300" dirty="0">
                <a:solidFill>
                  <a:srgbClr val="F68933"/>
                </a:solidFill>
                <a:effectLst>
                  <a:glow rad="101600">
                    <a:srgbClr val="000000">
                      <a:satMod val="175000"/>
                      <a:alpha val="40000"/>
                    </a:srgbClr>
                  </a:glow>
                </a:effectLst>
              </a:rPr>
              <a:t>2</a:t>
            </a:r>
            <a:r>
              <a:rPr lang="en-US" sz="8000" b="1" spc="-300" dirty="0">
                <a:solidFill>
                  <a:srgbClr val="F68933"/>
                </a:solidFill>
                <a:effectLst>
                  <a:glow rad="101600">
                    <a:srgbClr val="000000">
                      <a:satMod val="175000"/>
                      <a:alpha val="40000"/>
                    </a:srgbClr>
                  </a:glow>
                </a:effectLst>
              </a:rPr>
              <a:t> </a:t>
            </a:r>
            <a:r>
              <a:rPr lang="en-US" sz="24000" b="1" spc="-300" dirty="0">
                <a:solidFill>
                  <a:srgbClr val="F68933"/>
                </a:solidFill>
                <a:effectLst>
                  <a:glow rad="101600">
                    <a:srgbClr val="000000">
                      <a:satMod val="175000"/>
                      <a:alpha val="40000"/>
                    </a:srgbClr>
                  </a:glow>
                </a:effectLst>
              </a:rPr>
              <a:t>min</a:t>
            </a:r>
            <a:endParaRPr lang="en-US" sz="24000" dirty="0">
              <a:solidFill>
                <a:srgbClr val="F68933"/>
              </a:solidFill>
              <a:effectLst>
                <a:glow rad="101600">
                  <a:srgbClr val="000000">
                    <a:satMod val="175000"/>
                    <a:alpha val="40000"/>
                  </a:srgbClr>
                </a:glow>
              </a:effectLst>
              <a:latin typeface="Arial" panose="020B0604020202020204" pitchFamily="34" charset="0"/>
              <a:cs typeface="Arial" panose="020B0604020202020204" pitchFamily="34" charset="0"/>
            </a:endParaRPr>
          </a:p>
        </p:txBody>
      </p:sp>
      <p:grpSp>
        <p:nvGrpSpPr>
          <p:cNvPr id="2" name="Group 9"/>
          <p:cNvGrpSpPr/>
          <p:nvPr/>
        </p:nvGrpSpPr>
        <p:grpSpPr bwMode="auto">
          <a:xfrm>
            <a:off x="320675" y="1246188"/>
            <a:ext cx="3663950" cy="1801812"/>
            <a:chOff x="329131" y="1308595"/>
            <a:chExt cx="3664645" cy="1802629"/>
          </a:xfrm>
        </p:grpSpPr>
        <p:sp>
          <p:nvSpPr>
            <p:cNvPr id="107526" name="TextBox 8"/>
            <p:cNvSpPr txBox="1">
              <a:spLocks noChangeArrowheads="1"/>
            </p:cNvSpPr>
            <p:nvPr/>
          </p:nvSpPr>
          <p:spPr bwMode="auto">
            <a:xfrm>
              <a:off x="392643" y="1559534"/>
              <a:ext cx="3601133" cy="1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i="1">
                  <a:solidFill>
                    <a:srgbClr val="FFFFFF"/>
                  </a:solidFill>
                  <a:ea typeface="宋体" panose="02010600030101010101" pitchFamily="2" charset="-122"/>
                </a:rPr>
                <a:t>Amazing execution. Clear calls to action and love the 3D effects. Have not seen an ad unit like this before. Hats off Eyeblaster and kudos to Goodby,. </a:t>
              </a:r>
              <a:br>
                <a:rPr lang="en-GB" altLang="zh-CN" i="1">
                  <a:solidFill>
                    <a:srgbClr val="FFFFFF"/>
                  </a:solidFill>
                  <a:ea typeface="宋体" panose="02010600030101010101" pitchFamily="2" charset="-122"/>
                </a:rPr>
              </a:br>
              <a:r>
                <a:rPr lang="en-GB" altLang="zh-CN" i="1">
                  <a:solidFill>
                    <a:srgbClr val="FFFFFF"/>
                  </a:solidFill>
                  <a:ea typeface="宋体" panose="02010600030101010101" pitchFamily="2" charset="-122"/>
                </a:rPr>
                <a:t>Is there anything you can not do?</a:t>
              </a:r>
              <a:endParaRPr lang="en-GB" altLang="zh-CN" i="1">
                <a:solidFill>
                  <a:srgbClr val="F68933"/>
                </a:solidFill>
                <a:ea typeface="宋体" panose="02010600030101010101" pitchFamily="2" charset="-122"/>
              </a:endParaRPr>
            </a:p>
            <a:p>
              <a:pPr eaLnBrk="1" hangingPunct="1">
                <a:lnSpc>
                  <a:spcPct val="85000"/>
                </a:lnSpc>
                <a:spcBef>
                  <a:spcPts val="600"/>
                </a:spcBef>
                <a:buClr>
                  <a:srgbClr val="747273"/>
                </a:buClr>
              </a:pPr>
              <a:endParaRPr lang="en-GB" altLang="zh-CN" sz="1200" b="1">
                <a:solidFill>
                  <a:srgbClr val="FFFFFF"/>
                </a:solidFill>
                <a:ea typeface="宋体" panose="02010600030101010101" pitchFamily="2" charset="-122"/>
              </a:endParaRPr>
            </a:p>
            <a:p>
              <a:pPr eaLnBrk="1" hangingPunct="1">
                <a:lnSpc>
                  <a:spcPct val="85000"/>
                </a:lnSpc>
                <a:spcBef>
                  <a:spcPts val="600"/>
                </a:spcBef>
                <a:buClr>
                  <a:srgbClr val="747273"/>
                </a:buClr>
              </a:pPr>
              <a:r>
                <a:rPr lang="en-GB" altLang="zh-CN" sz="1200" b="1">
                  <a:solidFill>
                    <a:srgbClr val="FFFFFF"/>
                  </a:solidFill>
                  <a:ea typeface="宋体" panose="02010600030101010101" pitchFamily="2" charset="-122"/>
                </a:rPr>
                <a:t>Digital Design Professional</a:t>
              </a:r>
            </a:p>
          </p:txBody>
        </p:sp>
        <p:sp>
          <p:nvSpPr>
            <p:cNvPr id="107527" name="TextBox 5"/>
            <p:cNvSpPr txBox="1">
              <a:spLocks noChangeArrowheads="1"/>
            </p:cNvSpPr>
            <p:nvPr/>
          </p:nvSpPr>
          <p:spPr bwMode="auto">
            <a:xfrm>
              <a:off x="329131" y="1308595"/>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a:t>
              </a:r>
              <a:endParaRPr lang="en-US" altLang="zh-CN">
                <a:ea typeface="宋体" panose="02010600030101010101" pitchFamily="2" charset="-122"/>
              </a:endParaRPr>
            </a:p>
          </p:txBody>
        </p:sp>
        <p:sp>
          <p:nvSpPr>
            <p:cNvPr id="107528" name="TextBox 7"/>
            <p:cNvSpPr txBox="1">
              <a:spLocks noChangeArrowheads="1"/>
            </p:cNvSpPr>
            <p:nvPr/>
          </p:nvSpPr>
          <p:spPr bwMode="auto">
            <a:xfrm>
              <a:off x="2795709" y="2312544"/>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 ”</a:t>
              </a:r>
              <a:endParaRPr lang="en-US" altLang="zh-CN">
                <a:ea typeface="宋体"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zh-CN">
                <a:ea typeface="宋体" panose="02010600030101010101" pitchFamily="2" charset="-122"/>
              </a:rPr>
              <a:t>Making Data Actionable</a:t>
            </a: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4"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5"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Campaign Monitor</a:t>
            </a:r>
          </a:p>
        </p:txBody>
      </p:sp>
      <p:pic>
        <p:nvPicPr>
          <p:cNvPr id="30" name="Picture 29" descr="Campaign Monitor.jpg"/>
          <p:cNvPicPr>
            <a:picLocks noChangeAspect="1"/>
          </p:cNvPicPr>
          <p:nvPr/>
        </p:nvPicPr>
        <p:blipFill>
          <a:blip r:embed="rId6"/>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7"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p>
        </p:txBody>
      </p:sp>
      <p:pic>
        <p:nvPicPr>
          <p:cNvPr id="41" name="Picture 40" descr="Campaign Monitor.jpg"/>
          <p:cNvPicPr>
            <a:picLocks noChangeAspect="1"/>
          </p:cNvPicPr>
          <p:nvPr/>
        </p:nvPicPr>
        <p:blipFill>
          <a:blip r:embed="rId8"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9"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p>
        </p:txBody>
      </p:sp>
      <p:pic>
        <p:nvPicPr>
          <p:cNvPr id="56" name="Picture 55" descr="Campaign Monitor.jpg"/>
          <p:cNvPicPr>
            <a:picLocks noChangeAspect="1"/>
          </p:cNvPicPr>
          <p:nvPr/>
        </p:nvPicPr>
        <p:blipFill>
          <a:blip r:embed="rId10"/>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1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p>
        </p:txBody>
      </p:sp>
      <p:sp>
        <p:nvSpPr>
          <p:cNvPr id="48" name="Rounded Rectangle 47">
            <a:hlinkClick r:id="rId12"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8564" name="Picture 42" descr="select metrics.gif"/>
          <p:cNvPicPr>
            <a:picLocks noChangeAspect="1"/>
          </p:cNvPicPr>
          <p:nvPr/>
        </p:nvPicPr>
        <p:blipFill>
          <a:blip r:embed="rId13">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5" name="Picture 3" descr="D:\Backup\Presentations\Lianne\reportin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6" name="Picture 5" descr="D:\Backup\Presentations\Lianne\generato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7" name="Picture 6" descr="D:\Backup\Presentations\Lianne\excel11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8" name="Picture 7" descr="D:\Backup\Presentations\Lianne\builde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8" descr="D:\Backup\Presentations\Lianne\data-fee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20"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Backup\Lianne\CM535.jpg"/>
          <p:cNvPicPr>
            <a:picLocks noChangeAspect="1" noChangeArrowheads="1"/>
          </p:cNvPicPr>
          <p:nvPr/>
        </p:nvPicPr>
        <p:blipFill>
          <a:blip r:embed="rId3"/>
          <a:srcRect/>
          <a:stretch>
            <a:fillRect/>
          </a:stretch>
        </p:blipFill>
        <p:spPr bwMode="auto">
          <a:xfrm>
            <a:off x="3255963" y="1371600"/>
            <a:ext cx="5559425" cy="3505200"/>
          </a:xfrm>
          <a:prstGeom prst="rect">
            <a:avLst/>
          </a:prstGeom>
          <a:noFill/>
          <a:ln w="6350">
            <a:solidFill>
              <a:schemeClr val="tx1">
                <a:lumMod val="50000"/>
                <a:lumOff val="50000"/>
              </a:schemeClr>
            </a:solidFill>
          </a:ln>
          <a:effectLst/>
        </p:spPr>
      </p:pic>
      <p:sp>
        <p:nvSpPr>
          <p:cNvPr id="38" name="Rectangle 37"/>
          <p:cNvSpPr/>
          <p:nvPr/>
        </p:nvSpPr>
        <p:spPr bwMode="auto">
          <a:xfrm>
            <a:off x="0" y="1352550"/>
            <a:ext cx="9144000" cy="198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6" name="Title 1"/>
          <p:cNvSpPr>
            <a:spLocks noGrp="1"/>
          </p:cNvSpPr>
          <p:nvPr>
            <p:ph type="title"/>
          </p:nvPr>
        </p:nvSpPr>
        <p:spPr>
          <a:xfrm>
            <a:off x="341313" y="374650"/>
            <a:ext cx="8248650" cy="676275"/>
          </a:xfrm>
        </p:spPr>
        <p:txBody>
          <a:bodyPr/>
          <a:lstStyle/>
          <a:p>
            <a:r>
              <a:rPr lang="en-US" altLang="zh-CN" sz="3200">
                <a:ea typeface="宋体" panose="02010600030101010101" pitchFamily="2" charset="-122"/>
              </a:rPr>
              <a:t>Campaign Ready, Set, Go</a:t>
            </a:r>
          </a:p>
        </p:txBody>
      </p:sp>
      <p:sp>
        <p:nvSpPr>
          <p:cNvPr id="12" name="Text Placeholder 11"/>
          <p:cNvSpPr>
            <a:spLocks noGrp="1"/>
          </p:cNvSpPr>
          <p:nvPr>
            <p:ph type="body" sz="half" idx="2"/>
          </p:nvPr>
        </p:nvSpPr>
        <p:spPr bwMode="auto">
          <a:xfrm>
            <a:off x="371475" y="4779963"/>
            <a:ext cx="8772525"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algn="l" eaLnBrk="1" hangingPunct="1"/>
            <a:r>
              <a:rPr altLang="zh-CN">
                <a:ea typeface="宋体" panose="02010600030101010101" pitchFamily="2" charset="-122"/>
                <a:cs typeface="Arial" panose="020B0604020202020204" pitchFamily="34" charset="0"/>
              </a:rPr>
              <a:t>Campaign Monitor </a:t>
            </a:r>
            <a:r>
              <a:rPr altLang="zh-CN" sz="2800" b="1">
                <a:solidFill>
                  <a:srgbClr val="F68933"/>
                </a:solidFill>
                <a:ea typeface="宋体" panose="02010600030101010101" pitchFamily="2" charset="-122"/>
                <a:cs typeface="Arial" panose="020B0604020202020204" pitchFamily="34" charset="0"/>
              </a:rPr>
              <a:t>your window to the campaign</a:t>
            </a:r>
            <a:endParaRPr altLang="zh-CN" sz="4400" b="1">
              <a:solidFill>
                <a:srgbClr val="F68933"/>
              </a:solidFill>
              <a:ea typeface="宋体" panose="02010600030101010101" pitchFamily="2" charset="-122"/>
              <a:cs typeface="Arial" panose="020B0604020202020204" pitchFamily="34" charset="0"/>
            </a:endParaRPr>
          </a:p>
        </p:txBody>
      </p:sp>
      <p:sp>
        <p:nvSpPr>
          <p:cNvPr id="109" name="Rounded Rectangle 108"/>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9" name="TextBox 109"/>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123" name="Flowchart: Merge 122"/>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601" name="TextBox 123"/>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131" name="Pentagon 130"/>
          <p:cNvSpPr/>
          <p:nvPr/>
        </p:nvSpPr>
        <p:spPr bwMode="auto">
          <a:xfrm rot="16200000">
            <a:off x="566658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5" name="Content Placeholder 2"/>
          <p:cNvSpPr>
            <a:spLocks noGrp="1"/>
          </p:cNvSpPr>
          <p:nvPr>
            <p:ph idx="1"/>
          </p:nvPr>
        </p:nvSpPr>
        <p:spPr bwMode="auto">
          <a:xfrm>
            <a:off x="304800" y="1577975"/>
            <a:ext cx="6961188"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200">
                <a:solidFill>
                  <a:schemeClr val="tx1"/>
                </a:solidFill>
                <a:ea typeface="宋体" panose="02010600030101010101" pitchFamily="2" charset="-122"/>
                <a:cs typeface="Arial" panose="020B0604020202020204" pitchFamily="34" charset="0"/>
              </a:rPr>
              <a:t>Instant access to Key Performance Indicators</a:t>
            </a:r>
          </a:p>
          <a:p>
            <a:pPr eaLnBrk="1" hangingPunct="1"/>
            <a:r>
              <a:rPr altLang="zh-CN" sz="2200">
                <a:solidFill>
                  <a:schemeClr val="tx1"/>
                </a:solidFill>
                <a:ea typeface="宋体" panose="02010600030101010101" pitchFamily="2" charset="-122"/>
                <a:cs typeface="Arial" panose="020B0604020202020204" pitchFamily="34" charset="0"/>
              </a:rPr>
              <a:t>View all campaigns at a glance</a:t>
            </a:r>
          </a:p>
          <a:p>
            <a:pPr eaLnBrk="1" hangingPunct="1"/>
            <a:r>
              <a:rPr altLang="zh-CN" sz="2200">
                <a:solidFill>
                  <a:schemeClr val="tx1"/>
                </a:solidFill>
                <a:ea typeface="宋体" panose="02010600030101010101" pitchFamily="2" charset="-122"/>
                <a:cs typeface="Arial" panose="020B0604020202020204" pitchFamily="34" charset="0"/>
              </a:rPr>
              <a:t>Detect problems quickly and easily</a:t>
            </a:r>
          </a:p>
          <a:p>
            <a:pPr eaLnBrk="1" hangingPunct="1"/>
            <a:r>
              <a:rPr altLang="zh-CN" sz="2200">
                <a:solidFill>
                  <a:schemeClr val="tx1"/>
                </a:solidFill>
                <a:ea typeface="宋体" panose="02010600030101010101" pitchFamily="2" charset="-122"/>
                <a:cs typeface="Arial" panose="020B0604020202020204" pitchFamily="34" charset="0"/>
              </a:rPr>
              <a:t>Gain control with real-time data</a:t>
            </a:r>
          </a:p>
        </p:txBody>
      </p:sp>
      <p:sp>
        <p:nvSpPr>
          <p:cNvPr id="36" name="Rounded Rectangle 35">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40" name="Picture 39" descr="cmsmalle.jpg">
            <a:hlinkClick r:id="rId5" action="ppaction://hlinksldjump" highlightClick="1"/>
            <a:hlinkHover r:id="" action="ppaction://noaction" highlightClick="1"/>
          </p:cNvPr>
          <p:cNvPicPr>
            <a:picLocks noChangeAspect="1"/>
          </p:cNvPicPr>
          <p:nvPr/>
        </p:nvPicPr>
        <p:blipFill>
          <a:blip r:embed="rId6">
            <a:duotone>
              <a:schemeClr val="bg2">
                <a:shade val="45000"/>
                <a:satMod val="135000"/>
              </a:schemeClr>
              <a:prstClr val="white"/>
            </a:duotone>
          </a:blip>
          <a:stretch>
            <a:fillRect/>
          </a:stretch>
        </p:blipFill>
        <p:spPr>
          <a:xfrm>
            <a:off x="5521872" y="317954"/>
            <a:ext cx="444046" cy="444046"/>
          </a:xfrm>
          <a:prstGeom prst="roundRect">
            <a:avLst/>
          </a:prstGeom>
          <a:solidFill>
            <a:schemeClr val="bg1">
              <a:alpha val="0"/>
            </a:schemeClr>
          </a:solidFill>
          <a:ln w="12700">
            <a:solidFill>
              <a:srgbClr val="F68933"/>
            </a:solidFill>
          </a:ln>
        </p:spPr>
      </p:pic>
      <p:pic>
        <p:nvPicPr>
          <p:cNvPr id="41" name="Picture 40"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42" name="Picture 41"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43" name="Picture 42"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44" name="Picture 43"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45" name="Picture 44"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125" name="TextBox 12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CM</a:t>
            </a:r>
          </a:p>
        </p:txBody>
      </p:sp>
      <p:sp>
        <p:nvSpPr>
          <p:cNvPr id="126" name="TextBox 12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127" name="TextBox 12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128" name="TextBox 12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129" name="TextBox 12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130" name="TextBox 12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2000"/>
                                        <p:tgtEl>
                                          <p:spTgt spid="35">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fade">
                                      <p:cBhvr>
                                        <p:cTn id="15" dur="2000"/>
                                        <p:tgtEl>
                                          <p:spTgt spid="35">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Effect transition="in" filter="fade">
                                      <p:cBhvr>
                                        <p:cTn id="19" dur="2000"/>
                                        <p:tgtEl>
                                          <p:spTgt spid="35">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35">
                                            <p:txEl>
                                              <p:pRg st="3" end="3"/>
                                            </p:txEl>
                                          </p:spTgt>
                                        </p:tgtEl>
                                        <p:attrNameLst>
                                          <p:attrName>style.visibility</p:attrName>
                                        </p:attrNameLst>
                                      </p:cBhvr>
                                      <p:to>
                                        <p:strVal val="visible"/>
                                      </p:to>
                                    </p:set>
                                    <p:animEffect transition="in" filter="fade">
                                      <p:cBhvr>
                                        <p:cTn id="23" dur="2000"/>
                                        <p:tgtEl>
                                          <p:spTgt spid="3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build="p"/>
      <p:bldP spid="3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BaaS Introduce</a:t>
            </a: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云计算的衍生</a:t>
            </a:r>
          </a:p>
          <a:p>
            <a:pPr eaLnBrk="1" hangingPunct="1"/>
            <a:r>
              <a:rPr lang="zh-CN" altLang="en-US">
                <a:latin typeface="微软雅黑" panose="020B0503020204020204" pitchFamily="34" charset="-122"/>
                <a:ea typeface="微软雅黑" panose="020B0503020204020204" pitchFamily="34" charset="-122"/>
              </a:rPr>
              <a:t>技术分工的产物</a:t>
            </a:r>
          </a:p>
          <a:p>
            <a:pPr eaLnBrk="1" hangingPunct="1"/>
            <a:r>
              <a:rPr lang="zh-CN" altLang="en-US">
                <a:latin typeface="微软雅黑" panose="020B0503020204020204" pitchFamily="34" charset="-122"/>
                <a:ea typeface="微软雅黑" panose="020B0503020204020204" pitchFamily="34" charset="-122"/>
              </a:rPr>
              <a:t>天下武功为快不破</a:t>
            </a:r>
          </a:p>
        </p:txBody>
      </p:sp>
      <p:pic>
        <p:nvPicPr>
          <p:cNvPr id="1026" name="Picture 2" descr="D:\Backup\My Pictures\Istock images 6.2008\iStock_000005143796XSmall.jpg"/>
          <p:cNvPicPr>
            <a:picLocks noChangeAspect="1" noChangeArrowheads="1"/>
          </p:cNvPicPr>
          <p:nvPr/>
        </p:nvPicPr>
        <p:blipFill>
          <a:blip r:embed="rId3"/>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One-click Reporting</a:t>
            </a:r>
          </a:p>
        </p:txBody>
      </p:sp>
      <p:sp>
        <p:nvSpPr>
          <p:cNvPr id="111619"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Actionable insights at your fingertips </a:t>
            </a:r>
          </a:p>
          <a:p>
            <a:pPr eaLnBrk="1" hangingPunct="1"/>
            <a:r>
              <a:rPr altLang="zh-CN"/>
              <a:t>Prepare to impress</a:t>
            </a:r>
          </a:p>
          <a:p>
            <a:pPr eaLnBrk="1" hangingPunct="1"/>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7" name="Rectangle 6"/>
          <p:cNvSpPr/>
          <p:nvPr/>
        </p:nvSpPr>
        <p:spPr>
          <a:xfrm>
            <a:off x="2743200" y="1905000"/>
            <a:ext cx="3962400" cy="2408238"/>
          </a:xfrm>
          <a:prstGeom prst="rect">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1621" name="Picture 4" descr="D:\Backup\Presentations\Lianne\ist2_6625359-presentation-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920875"/>
            <a:ext cx="25034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Backup\Presentations\Lianne\performance.png"/>
          <p:cNvPicPr>
            <a:picLocks noChangeAspect="1" noChangeArrowheads="1"/>
          </p:cNvPicPr>
          <p:nvPr/>
        </p:nvPicPr>
        <p:blipFill>
          <a:blip r:embed="rId3" cstate="screen"/>
          <a:stretch>
            <a:fillRect/>
          </a:stretch>
        </p:blipFill>
        <p:spPr bwMode="auto">
          <a:xfrm>
            <a:off x="3951171" y="1287035"/>
            <a:ext cx="4909672" cy="3422070"/>
          </a:xfrm>
          <a:prstGeom prst="roundRect">
            <a:avLst>
              <a:gd name="adj" fmla="val 663"/>
            </a:avLst>
          </a:prstGeom>
          <a:noFill/>
          <a:ln w="12700">
            <a:solidFill>
              <a:srgbClr val="A6A6A6"/>
            </a:solidFill>
            <a:miter lim="800000"/>
            <a:headEnd/>
            <a:tailEnd/>
          </a:ln>
          <a:effectLst/>
        </p:spPr>
      </p:pic>
      <p:sp>
        <p:nvSpPr>
          <p:cNvPr id="51" name="Rectangle 50"/>
          <p:cNvSpPr/>
          <p:nvPr/>
        </p:nvSpPr>
        <p:spPr bwMode="auto">
          <a:xfrm>
            <a:off x="0" y="1219200"/>
            <a:ext cx="9144000" cy="35814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4"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At the click of a button</a:t>
            </a:r>
          </a:p>
        </p:txBody>
      </p:sp>
      <p:grpSp>
        <p:nvGrpSpPr>
          <p:cNvPr id="2" name="Group 39"/>
          <p:cNvGrpSpPr/>
          <p:nvPr/>
        </p:nvGrpSpPr>
        <p:grpSpPr bwMode="auto">
          <a:xfrm>
            <a:off x="276225" y="4648200"/>
            <a:ext cx="8342313" cy="1441450"/>
            <a:chOff x="329131" y="1308595"/>
            <a:chExt cx="3582312" cy="1441330"/>
          </a:xfrm>
        </p:grpSpPr>
        <p:sp>
          <p:nvSpPr>
            <p:cNvPr id="112665" name="TextBox 40"/>
            <p:cNvSpPr txBox="1">
              <a:spLocks noChangeArrowheads="1"/>
            </p:cNvSpPr>
            <p:nvPr/>
          </p:nvSpPr>
          <p:spPr bwMode="auto">
            <a:xfrm>
              <a:off x="417751" y="1524477"/>
              <a:ext cx="3493692" cy="104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just" eaLnBrk="1" hangingPunct="1">
                <a:lnSpc>
                  <a:spcPct val="85000"/>
                </a:lnSpc>
                <a:spcBef>
                  <a:spcPct val="15000"/>
                </a:spcBef>
                <a:buClr>
                  <a:srgbClr val="747273"/>
                </a:buClr>
              </a:pPr>
              <a:r>
                <a:rPr lang="en-US" altLang="zh-CN">
                  <a:solidFill>
                    <a:srgbClr val="262626"/>
                  </a:solidFill>
                  <a:ea typeface="宋体" panose="02010600030101010101" pitchFamily="2" charset="-122"/>
                </a:rPr>
                <a:t>We've taken the one-click PowerPoint summary and Excel data and made it our own for the client’s main campaigns this holiday season. We've received great feedback on these results, and it takes us far less time to pull everything together.</a:t>
              </a:r>
              <a:endParaRPr lang="en-GB" altLang="zh-CN" b="1">
                <a:solidFill>
                  <a:srgbClr val="262626"/>
                </a:solidFill>
                <a:ea typeface="宋体" panose="02010600030101010101" pitchFamily="2" charset="-122"/>
              </a:endParaRPr>
            </a:p>
            <a:p>
              <a:pPr eaLnBrk="1" hangingPunct="1">
                <a:lnSpc>
                  <a:spcPct val="150000"/>
                </a:lnSpc>
                <a:spcBef>
                  <a:spcPts val="600"/>
                </a:spcBef>
                <a:buClr>
                  <a:srgbClr val="747273"/>
                </a:buClr>
              </a:pPr>
              <a:r>
                <a:rPr lang="en-US" altLang="zh-CN" b="1">
                  <a:ea typeface="宋体" panose="02010600030101010101" pitchFamily="2" charset="-122"/>
                </a:rPr>
                <a:t>Alexia Paterson, </a:t>
              </a:r>
              <a:r>
                <a:rPr lang="en-US" altLang="zh-CN">
                  <a:ea typeface="宋体" panose="02010600030101010101" pitchFamily="2" charset="-122"/>
                </a:rPr>
                <a:t>MediaCom, Media Executive</a:t>
              </a:r>
              <a:endParaRPr lang="en-GB" altLang="zh-CN" b="1">
                <a:solidFill>
                  <a:srgbClr val="0D0D0D"/>
                </a:solidFill>
                <a:ea typeface="宋体" panose="02010600030101010101" pitchFamily="2" charset="-122"/>
              </a:endParaRPr>
            </a:p>
          </p:txBody>
        </p:sp>
        <p:sp>
          <p:nvSpPr>
            <p:cNvPr id="112666" name="TextBox 41"/>
            <p:cNvSpPr txBox="1">
              <a:spLocks noChangeArrowheads="1"/>
            </p:cNvSpPr>
            <p:nvPr/>
          </p:nvSpPr>
          <p:spPr bwMode="auto">
            <a:xfrm>
              <a:off x="329131" y="1308595"/>
              <a:ext cx="30182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a:t>
              </a:r>
              <a:endParaRPr lang="en-US" altLang="zh-CN" sz="1600">
                <a:ea typeface="宋体" panose="02010600030101010101" pitchFamily="2" charset="-122"/>
              </a:endParaRPr>
            </a:p>
          </p:txBody>
        </p:sp>
        <p:sp>
          <p:nvSpPr>
            <p:cNvPr id="112667" name="TextBox 42"/>
            <p:cNvSpPr txBox="1">
              <a:spLocks noChangeArrowheads="1"/>
            </p:cNvSpPr>
            <p:nvPr/>
          </p:nvSpPr>
          <p:spPr bwMode="auto">
            <a:xfrm>
              <a:off x="1945307" y="1872762"/>
              <a:ext cx="4042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 ”</a:t>
              </a:r>
              <a:endParaRPr lang="en-US" altLang="zh-CN" sz="1600">
                <a:ea typeface="宋体" panose="02010600030101010101" pitchFamily="2" charset="-122"/>
              </a:endParaRPr>
            </a:p>
          </p:txBody>
        </p:sp>
      </p:grpSp>
      <p:sp>
        <p:nvSpPr>
          <p:cNvPr id="4" name="Content Placeholder 3"/>
          <p:cNvSpPr>
            <a:spLocks noGrp="1"/>
          </p:cNvSpPr>
          <p:nvPr>
            <p:ph type="body" sz="half" idx="2"/>
          </p:nvPr>
        </p:nvSpPr>
        <p:spPr bwMode="auto">
          <a:xfrm>
            <a:off x="320675" y="1519238"/>
            <a:ext cx="8018463" cy="3594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compatLnSpc="1"/>
          <a:lstStyle/>
          <a:p>
            <a:pPr eaLnBrk="1" hangingPunct="1">
              <a:buFont typeface="Arial" panose="020B0604020202020204" pitchFamily="34" charset="0"/>
              <a:buNone/>
            </a:pPr>
            <a:r>
              <a:rPr altLang="zh-CN" sz="2800" b="1">
                <a:solidFill>
                  <a:schemeClr val="tx1"/>
                </a:solidFill>
                <a:ea typeface="宋体" panose="02010600030101010101" pitchFamily="2" charset="-122"/>
                <a:cs typeface="Arial" panose="020B0604020202020204" pitchFamily="34" charset="0"/>
              </a:rPr>
              <a:t>	</a:t>
            </a:r>
          </a:p>
          <a:p>
            <a:pPr eaLnBrk="1" hangingPunct="1"/>
            <a:r>
              <a:rPr altLang="zh-CN" sz="2200">
                <a:solidFill>
                  <a:srgbClr val="262626"/>
                </a:solidFill>
                <a:ea typeface="宋体" panose="02010600030101010101" pitchFamily="2" charset="-122"/>
                <a:cs typeface="Arial" panose="020B0604020202020204" pitchFamily="34" charset="0"/>
              </a:rPr>
              <a:t>Full Campaign Summary slide deck in standard PPT format</a:t>
            </a:r>
          </a:p>
          <a:p>
            <a:pPr eaLnBrk="1" hangingPunct="1"/>
            <a:r>
              <a:rPr lang="en-GB" altLang="zh-CN" sz="2200">
                <a:solidFill>
                  <a:srgbClr val="262626"/>
                </a:solidFill>
                <a:ea typeface="宋体" panose="02010600030101010101" pitchFamily="2" charset="-122"/>
                <a:cs typeface="Arial" panose="020B0604020202020204" pitchFamily="34" charset="0"/>
              </a:rPr>
              <a:t>Visual representation of campaign performance data</a:t>
            </a:r>
          </a:p>
        </p:txBody>
      </p:sp>
      <p:sp>
        <p:nvSpPr>
          <p:cNvPr id="52" name="Rounded Rectangle 51"/>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8" name="TextBox 52"/>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54" name="Flowchart: Merge 53"/>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50" name="TextBox 54"/>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6" name="Pentagon 55"/>
          <p:cNvSpPr/>
          <p:nvPr/>
        </p:nvSpPr>
        <p:spPr bwMode="auto">
          <a:xfrm rot="16200000">
            <a:off x="6143625" y="835026"/>
            <a:ext cx="179387" cy="106362"/>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7" name="Rounded Rectangle 56">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8" name="Picture 57"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9" name="Picture 58" descr="oneclicksmall.jpg">
            <a:hlinkClick r:id="rId7" action="ppaction://hlinksldjump" highlightClick="1"/>
            <a:hlinkHover r:id="" action="ppaction://noaction" highlightClick="1"/>
          </p:cNvPr>
          <p:cNvPicPr>
            <a:picLocks noChangeAspect="1"/>
          </p:cNvPicPr>
          <p:nvPr/>
        </p:nvPicPr>
        <p:blipFill>
          <a:blip r:embed="rId8">
            <a:duotone>
              <a:schemeClr val="bg2">
                <a:shade val="45000"/>
                <a:satMod val="135000"/>
              </a:schemeClr>
              <a:prstClr val="white"/>
            </a:duotone>
          </a:blip>
          <a:stretch>
            <a:fillRect/>
          </a:stretch>
        </p:blipFill>
        <p:spPr>
          <a:xfrm>
            <a:off x="6011131" y="317954"/>
            <a:ext cx="444046" cy="444046"/>
          </a:xfrm>
          <a:prstGeom prst="roundRect">
            <a:avLst/>
          </a:prstGeom>
          <a:solidFill>
            <a:schemeClr val="bg1">
              <a:alpha val="0"/>
            </a:schemeClr>
          </a:solidFill>
          <a:ln w="12700">
            <a:solidFill>
              <a:srgbClr val="F68933"/>
            </a:solidFill>
          </a:ln>
        </p:spPr>
      </p:pic>
      <p:pic>
        <p:nvPicPr>
          <p:cNvPr id="60" name="Picture 59"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61" name="Picture 60"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62" name="Picture 61"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63" name="Picture 62"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64" name="TextBox 63"/>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5" name="TextBox 64"/>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6" name="TextBox 65"/>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7" name="TextBox 66"/>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1-Click</a:t>
            </a:r>
          </a:p>
        </p:txBody>
      </p:sp>
      <p:sp>
        <p:nvSpPr>
          <p:cNvPr id="68" name="TextBox 67"/>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9" name="TextBox 68"/>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Report Generator</a:t>
            </a:r>
          </a:p>
        </p:txBody>
      </p:sp>
      <p:sp>
        <p:nvSpPr>
          <p:cNvPr id="11366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 complete campaign analysis package </a:t>
            </a:r>
          </a:p>
          <a:p>
            <a:pPr eaLnBrk="1" hangingPunct="1"/>
            <a:r>
              <a:rPr altLang="zh-CN"/>
              <a:t>Witness your data come to life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366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36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25" y="1914525"/>
            <a:ext cx="46291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227730" y="1447800"/>
            <a:ext cx="7492491" cy="4020545"/>
          </a:xfrm>
          <a:prstGeom prst="roundRect">
            <a:avLst>
              <a:gd name="adj" fmla="val 0"/>
            </a:avLst>
          </a:prstGeom>
          <a:noFill/>
          <a:ln w="12700">
            <a:solidFill>
              <a:srgbClr val="A6A6A6"/>
            </a:solidFill>
            <a:miter lim="800000"/>
            <a:headEnd/>
            <a:tailEnd/>
          </a:ln>
          <a:effectLst/>
        </p:spPr>
      </p:pic>
      <p:sp>
        <p:nvSpPr>
          <p:cNvPr id="44" name="Rectangle 43"/>
          <p:cNvSpPr/>
          <p:nvPr/>
        </p:nvSpPr>
        <p:spPr bwMode="auto">
          <a:xfrm>
            <a:off x="0" y="1196975"/>
            <a:ext cx="9144000" cy="452913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2" name="Title 7"/>
          <p:cNvSpPr>
            <a:spLocks noGrp="1"/>
          </p:cNvSpPr>
          <p:nvPr>
            <p:ph type="title"/>
          </p:nvPr>
        </p:nvSpPr>
        <p:spPr/>
        <p:txBody>
          <a:bodyPr/>
          <a:lstStyle/>
          <a:p>
            <a:r>
              <a:rPr lang="en-US" altLang="zh-CN">
                <a:ea typeface="宋体" panose="02010600030101010101" pitchFamily="2" charset="-122"/>
              </a:rPr>
              <a:t>Made to measure</a:t>
            </a:r>
          </a:p>
        </p:txBody>
      </p:sp>
      <p:sp>
        <p:nvSpPr>
          <p:cNvPr id="9" name="Content Placeholder 8"/>
          <p:cNvSpPr>
            <a:spLocks noGrp="1"/>
          </p:cNvSpPr>
          <p:nvPr>
            <p:ph idx="4294967295"/>
          </p:nvPr>
        </p:nvSpPr>
        <p:spPr bwMode="auto">
          <a:xfrm>
            <a:off x="428625" y="2332038"/>
            <a:ext cx="84328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sz="2200">
                <a:ea typeface="宋体" panose="02010600030101010101" pitchFamily="2" charset="-122"/>
                <a:cs typeface="Arial" panose="020B0604020202020204" pitchFamily="34" charset="0"/>
              </a:rPr>
              <a:t>23 predefined reports, grouped into 8 simple categories</a:t>
            </a:r>
          </a:p>
          <a:p>
            <a:pPr eaLnBrk="1" hangingPunct="1"/>
            <a:r>
              <a:rPr altLang="zh-CN" sz="2200">
                <a:ea typeface="宋体" panose="02010600030101010101" pitchFamily="2" charset="-122"/>
                <a:cs typeface="Arial" panose="020B0604020202020204" pitchFamily="34" charset="0"/>
              </a:rPr>
              <a:t>For agencies, publishers and creative shops</a:t>
            </a:r>
          </a:p>
        </p:txBody>
      </p:sp>
      <p:sp>
        <p:nvSpPr>
          <p:cNvPr id="42" name="AutoShape 41"/>
          <p:cNvSpPr>
            <a:spLocks noChangeArrowheads="1"/>
          </p:cNvSpPr>
          <p:nvPr/>
        </p:nvSpPr>
        <p:spPr bwMode="auto">
          <a:xfrm>
            <a:off x="1957388" y="3286125"/>
            <a:ext cx="5229225" cy="1447800"/>
          </a:xfrm>
          <a:prstGeom prst="roundRect">
            <a:avLst>
              <a:gd name="adj" fmla="val 8854"/>
            </a:avLst>
          </a:prstGeom>
          <a:gradFill flip="none" rotWithShape="1">
            <a:gsLst>
              <a:gs pos="0">
                <a:schemeClr val="accent1">
                  <a:tint val="44500"/>
                  <a:satMod val="160000"/>
                  <a:alpha val="14000"/>
                </a:schemeClr>
              </a:gs>
              <a:gs pos="100000">
                <a:schemeClr val="accent1">
                  <a:tint val="23500"/>
                  <a:satMod val="160000"/>
                </a:schemeClr>
              </a:gs>
            </a:gsLst>
            <a:lin ang="16200000" scaled="1"/>
            <a:tileRect/>
          </a:gradFill>
          <a:ln w="3175">
            <a:solidFill>
              <a:schemeClr val="tx1">
                <a:lumMod val="25000"/>
                <a:lumOff val="75000"/>
              </a:schemeClr>
            </a:solidFill>
          </a:ln>
          <a:effectLst>
            <a:outerShdw blurRad="25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sz="2400" dirty="0">
                <a:solidFill>
                  <a:schemeClr val="tx1">
                    <a:lumMod val="65000"/>
                    <a:lumOff val="35000"/>
                  </a:schemeClr>
                </a:solidFill>
              </a:rPr>
              <a:t>+ Embedded Benchmarks</a:t>
            </a:r>
          </a:p>
          <a:p>
            <a:pPr algn="ctr">
              <a:lnSpc>
                <a:spcPct val="85000"/>
              </a:lnSpc>
              <a:spcBef>
                <a:spcPct val="15000"/>
              </a:spcBef>
              <a:buClr>
                <a:srgbClr val="747273"/>
              </a:buClr>
              <a:defRPr/>
            </a:pPr>
            <a:r>
              <a:rPr lang="en-US" sz="2400" dirty="0">
                <a:solidFill>
                  <a:schemeClr val="tx1">
                    <a:lumMod val="65000"/>
                    <a:lumOff val="35000"/>
                  </a:schemeClr>
                </a:solidFill>
              </a:rPr>
              <a:t>+ Graphs</a:t>
            </a:r>
          </a:p>
        </p:txBody>
      </p:sp>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6"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0" name="Flowchart: Merge 39"/>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8" name="TextBox 49"/>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1" name="Pentagon 50"/>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2" name="Rounded Rectangle 51">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3" name="Picture 52"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cgensmall.jpg">
            <a:hlinkClick r:id="rId9" action="ppaction://hlinksldjump" highlightClick="1"/>
            <a:hlinkHover r:id="" action="ppaction://noaction" highlightClick="1"/>
          </p:cNvPr>
          <p:cNvPicPr>
            <a:picLocks noChangeAspect="1"/>
          </p:cNvPicPr>
          <p:nvPr/>
        </p:nvPicPr>
        <p:blipFill>
          <a:blip r:embed="rId10">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56" name="Picture 55"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7" name="Picture 56"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58" name="Picture 57"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9" name="TextBox 58"/>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0" name="TextBox 59"/>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1" name="TextBox 60"/>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62" name="TextBox 61"/>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3" name="TextBox 62"/>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4" name="TextBox 63"/>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build="p"/>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zh-CN">
                <a:ea typeface="宋体" panose="02010600030101010101" pitchFamily="2" charset="-122"/>
              </a:rPr>
              <a:t>Made visual</a:t>
            </a:r>
          </a:p>
        </p:txBody>
      </p:sp>
      <p:pic>
        <p:nvPicPr>
          <p:cNvPr id="5" name="Picture 5" descr="\\eyestore\Home\larry.bear\Training\Analytics V2 Beta\graph_main.gif"/>
          <p:cNvPicPr>
            <a:picLocks noChangeAspect="1" noChangeArrowheads="1"/>
          </p:cNvPicPr>
          <p:nvPr/>
        </p:nvPicPr>
        <p:blipFill>
          <a:blip r:embed="rId3"/>
          <a:srcRect l="976"/>
          <a:stretch>
            <a:fillRect/>
          </a:stretch>
        </p:blipFill>
        <p:spPr bwMode="auto">
          <a:xfrm>
            <a:off x="4197581" y="1337482"/>
            <a:ext cx="4706200" cy="4623578"/>
          </a:xfrm>
          <a:prstGeom prst="roundRect">
            <a:avLst>
              <a:gd name="adj" fmla="val 11"/>
            </a:avLst>
          </a:prstGeom>
          <a:noFill/>
          <a:ln w="12700">
            <a:solidFill>
              <a:srgbClr val="A6A6A6"/>
            </a:solidFill>
            <a:miter lim="800000"/>
            <a:headEnd/>
            <a:tailEnd/>
          </a:ln>
          <a:effectLst/>
        </p:spPr>
      </p:pic>
      <p:pic>
        <p:nvPicPr>
          <p:cNvPr id="3074" name="Picture 2" descr="D:\Backup\Presentations\Lianne\benchmarks.jpg"/>
          <p:cNvPicPr>
            <a:picLocks noChangeAspect="1" noChangeArrowheads="1"/>
          </p:cNvPicPr>
          <p:nvPr/>
        </p:nvPicPr>
        <p:blipFill>
          <a:blip r:embed="rId4"/>
          <a:srcRect/>
          <a:stretch>
            <a:fillRect/>
          </a:stretch>
        </p:blipFill>
        <p:spPr bwMode="auto">
          <a:xfrm>
            <a:off x="685800" y="4495800"/>
            <a:ext cx="4219375" cy="1160460"/>
          </a:xfrm>
          <a:prstGeom prst="roundRect">
            <a:avLst>
              <a:gd name="adj" fmla="val 1594"/>
            </a:avLst>
          </a:prstGeom>
          <a:noFill/>
          <a:ln w="12700">
            <a:solidFill>
              <a:srgbClr val="A6A6A6"/>
            </a:solidFill>
            <a:miter lim="800000"/>
            <a:headEnd/>
            <a:tailEnd/>
          </a:ln>
          <a:effectLst>
            <a:outerShdw blurRad="38100" dist="38100" dir="2700000" algn="tl" rotWithShape="0">
              <a:prstClr val="black">
                <a:alpha val="20000"/>
              </a:prstClr>
            </a:outerShdw>
          </a:effectLst>
        </p:spPr>
      </p:pic>
      <p:sp>
        <p:nvSpPr>
          <p:cNvPr id="37" name="Rectangle 36"/>
          <p:cNvSpPr/>
          <p:nvPr/>
        </p:nvSpPr>
        <p:spPr bwMode="auto">
          <a:xfrm>
            <a:off x="0" y="1211263"/>
            <a:ext cx="9144000" cy="19891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Content Placeholder 5"/>
          <p:cNvSpPr txBox="1"/>
          <p:nvPr/>
        </p:nvSpPr>
        <p:spPr bwMode="auto">
          <a:xfrm>
            <a:off x="344488" y="1311275"/>
            <a:ext cx="879951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200">
                <a:solidFill>
                  <a:srgbClr val="404040"/>
                </a:solidFill>
                <a:ea typeface="宋体" panose="02010600030101010101" pitchFamily="2" charset="-122"/>
              </a:rPr>
              <a:t>Visual assistance of graphs embedded in reports</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GB" altLang="zh-CN" sz="2200">
                <a:solidFill>
                  <a:srgbClr val="404040"/>
                </a:solidFill>
                <a:ea typeface="宋体" panose="02010600030101010101" pitchFamily="2" charset="-122"/>
              </a:rPr>
              <a:t>Selected Eyeblaster benchmarks embedded for comparison</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p:txBody>
      </p:sp>
      <p:sp>
        <p:nvSpPr>
          <p:cNvPr id="63" name="Rounded Rectangle 62"/>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0" name="TextBox 63"/>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65" name="Flowchart: Merge 64"/>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2" name="TextBox 65"/>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67" name="Pentagon 66"/>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8" name="Rounded Rectangle 67">
            <a:hlinkClick r:id="rId5"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69" name="Picture 68" descr="cmsmalle.jpg">
            <a:hlinkClick r:id="rId6" action="ppaction://hlinksldjump" highlightClick="1"/>
            <a:hlinkHover r:id="" action="ppaction://noaction" highlightClick="1"/>
          </p:cNvPr>
          <p:cNvPicPr>
            <a:picLocks noChangeAspect="1"/>
          </p:cNvPicPr>
          <p:nvPr/>
        </p:nvPicPr>
        <p:blipFill>
          <a:blip r:embed="rId7"/>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70" name="Picture 69" descr="oneclicksmall.jpg">
            <a:hlinkClick r:id="rId8" action="ppaction://hlinksldjump" highlightClick="1"/>
            <a:hlinkHover r:id="" action="ppaction://noaction" highlightClick="1"/>
          </p:cNvPr>
          <p:cNvPicPr>
            <a:picLocks noChangeAspect="1"/>
          </p:cNvPicPr>
          <p:nvPr/>
        </p:nvPicPr>
        <p:blipFill>
          <a:blip r:embed="rId9"/>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71" name="Picture 70" descr="cgensmall.jpg">
            <a:hlinkClick r:id="rId10" action="ppaction://hlinksldjump" highlightClick="1"/>
            <a:hlinkHover r:id="" action="ppaction://noaction" highlightClick="1"/>
          </p:cNvPr>
          <p:cNvPicPr>
            <a:picLocks noChangeAspect="1"/>
          </p:cNvPicPr>
          <p:nvPr/>
        </p:nvPicPr>
        <p:blipFill>
          <a:blip r:embed="rId11">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72" name="Picture 71" descr="crb-small.jpg">
            <a:hlinkClick r:id="rId12" action="ppaction://hlinksldjump" highlightClick="1"/>
            <a:hlinkHover r:id="" action="ppaction://noaction" highlightClick="1"/>
          </p:cNvPr>
          <p:cNvPicPr>
            <a:picLocks noChangeAspect="1"/>
          </p:cNvPicPr>
          <p:nvPr/>
        </p:nvPicPr>
        <p:blipFill>
          <a:blip r:embed="rId13"/>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73" name="Picture 72" descr="excel-small.jpg">
            <a:hlinkClick r:id="rId14" action="ppaction://hlinksldjump" highlightClick="1"/>
            <a:hlinkHover r:id="" action="ppaction://noaction" highlightClick="1"/>
          </p:cNvPr>
          <p:cNvPicPr>
            <a:picLocks noChangeAspect="1"/>
          </p:cNvPicPr>
          <p:nvPr/>
        </p:nvPicPr>
        <p:blipFill>
          <a:blip r:embed="rId15"/>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74" name="Picture 73" descr="datasmall.jpg">
            <a:hlinkClick r:id="rId16" action="ppaction://hlinksldjump" highlightClick="1"/>
            <a:hlinkHover r:id="" action="ppaction://noaction" highlightClick="1"/>
          </p:cNvPr>
          <p:cNvPicPr>
            <a:picLocks noChangeAspect="1"/>
          </p:cNvPicPr>
          <p:nvPr/>
        </p:nvPicPr>
        <p:blipFill>
          <a:blip r:embed="rId17"/>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75" name="TextBox 7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76" name="TextBox 7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77" name="TextBox 7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78" name="TextBox 7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79" name="TextBox 7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80" name="TextBox 7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
        <p:nvSpPr>
          <p:cNvPr id="27" name="Rounded Rectangle 26"/>
          <p:cNvSpPr/>
          <p:nvPr/>
        </p:nvSpPr>
        <p:spPr bwMode="auto">
          <a:xfrm>
            <a:off x="1028700" y="4219575"/>
            <a:ext cx="2533650" cy="314325"/>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GB" altLang="zh-CN" sz="1200" b="1">
                <a:solidFill>
                  <a:srgbClr val="404040"/>
                </a:solidFill>
                <a:ea typeface="宋体" panose="02010600030101010101" pitchFamily="2" charset="-122"/>
                <a:cs typeface="Arial" panose="020B0604020202020204" pitchFamily="34" charset="0"/>
              </a:rPr>
              <a:t>Eyeblaster benchmark sample</a:t>
            </a:r>
            <a:endParaRPr lang="en-US" altLang="zh-CN" sz="1200" b="1">
              <a:solidFill>
                <a:srgbClr val="404040"/>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2000"/>
                                        <p:tgtEl>
                                          <p:spTgt spid="30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9" grpId="0" build="p"/>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3200" y="1905000"/>
            <a:ext cx="5029200" cy="24082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116739"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Custom Report Builder (CRB)</a:t>
            </a:r>
          </a:p>
        </p:txBody>
      </p:sp>
      <p:sp>
        <p:nvSpPr>
          <p:cNvPr id="116740"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Freedom to create any report you want, instantly</a:t>
            </a:r>
          </a:p>
          <a:p>
            <a:pPr eaLnBrk="1" hangingPunct="1"/>
            <a:r>
              <a:rPr altLang="zh-CN"/>
              <a:t>The real solution to flexibility </a:t>
            </a:r>
          </a:p>
          <a:p>
            <a:pPr eaLnBrk="1" hangingPunct="1"/>
            <a:r>
              <a:rPr altLang="zh-CN"/>
              <a:t>A superb new user experience </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6741" name="Picture 2"/>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905000"/>
            <a:ext cx="2408238" cy="2408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743200" y="1905000"/>
            <a:ext cx="5029200" cy="2408238"/>
          </a:xfrm>
          <a:prstGeom prst="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9" name="Rounded Rectangle 8">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sz="3200">
                <a:ea typeface="宋体" panose="02010600030101010101" pitchFamily="2" charset="-122"/>
              </a:rPr>
              <a:t>Mix &amp; Match</a:t>
            </a:r>
            <a:endParaRPr altLang="zh-CN" sz="3200">
              <a:ea typeface="宋体" panose="02010600030101010101" pitchFamily="2"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Select the metrics you need</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Mix delivery, engagement and conversion data in one report</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All delivered in flat Excel</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Copy and paste the data to other </a:t>
            </a:r>
            <a:r>
              <a:rPr lang="en-US" altLang="zh-CN" sz="2400">
                <a:solidFill>
                  <a:srgbClr val="262626"/>
                </a:solidFill>
                <a:ea typeface="宋体" panose="02010600030101010101" pitchFamily="2" charset="-122"/>
              </a:rPr>
              <a:t>sources</a:t>
            </a:r>
          </a:p>
          <a:p>
            <a:pPr>
              <a:lnSpc>
                <a:spcPct val="85000"/>
              </a:lnSpc>
              <a:spcBef>
                <a:spcPct val="20000"/>
              </a:spcBef>
              <a:buClr>
                <a:srgbClr val="FF6600"/>
              </a:buClr>
              <a:buSzPct val="100000"/>
              <a:buFont typeface="Arial" panose="020B0604020202020204" pitchFamily="34" charset="0"/>
              <a:buChar char="•"/>
            </a:pPr>
            <a:endParaRPr lang="en-US" altLang="zh-CN" sz="2200">
              <a:solidFill>
                <a:srgbClr val="34460D"/>
              </a:solidFill>
              <a:ea typeface="宋体" panose="02010600030101010101" pitchFamily="2" charset="-122"/>
            </a:endParaRPr>
          </a:p>
        </p:txBody>
      </p:sp>
      <p:sp>
        <p:nvSpPr>
          <p:cNvPr id="75" name="Rounded Rectangle 74"/>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7" name="TextBox 75"/>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77" name="Flowchart: Merge 7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9" name="TextBox 7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79" name="Pentagon 78"/>
          <p:cNvSpPr/>
          <p:nvPr/>
        </p:nvSpPr>
        <p:spPr bwMode="auto">
          <a:xfrm rot="16200000">
            <a:off x="7123906"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80" name="Rounded Rectangle 79">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81" name="Picture 80"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82" name="Picture 81"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83" name="Picture 82"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84" name="Picture 83" descr="crb-small.jpg">
            <a:hlinkClick r:id="rId11" action="ppaction://hlinksldjump" highlightClick="1"/>
            <a:hlinkHover r:id="" action="ppaction://noaction" highlightClick="1"/>
          </p:cNvPr>
          <p:cNvPicPr>
            <a:picLocks noChangeAspect="1"/>
          </p:cNvPicPr>
          <p:nvPr/>
        </p:nvPicPr>
        <p:blipFill>
          <a:blip r:embed="rId12">
            <a:duotone>
              <a:schemeClr val="bg2">
                <a:shade val="45000"/>
                <a:satMod val="135000"/>
              </a:schemeClr>
              <a:prstClr val="white"/>
            </a:duotone>
          </a:blip>
          <a:stretch>
            <a:fillRect/>
          </a:stretch>
        </p:blipFill>
        <p:spPr>
          <a:xfrm>
            <a:off x="6989649" y="317954"/>
            <a:ext cx="444046" cy="444046"/>
          </a:xfrm>
          <a:prstGeom prst="roundRect">
            <a:avLst/>
          </a:prstGeom>
          <a:solidFill>
            <a:schemeClr val="bg1">
              <a:alpha val="0"/>
            </a:schemeClr>
          </a:solidFill>
          <a:ln w="12700">
            <a:solidFill>
              <a:srgbClr val="F68933"/>
            </a:solidFill>
          </a:ln>
        </p:spPr>
      </p:pic>
      <p:pic>
        <p:nvPicPr>
          <p:cNvPr id="85" name="Picture 84"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86" name="Picture 85"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87" name="TextBox 8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88" name="TextBox 8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CRB</a:t>
            </a:r>
          </a:p>
        </p:txBody>
      </p:sp>
      <p:sp>
        <p:nvSpPr>
          <p:cNvPr id="89" name="TextBox 8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90" name="TextBox 8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91" name="TextBox 9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92" name="TextBox 9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000"/>
                                        <p:tgtEl>
                                          <p:spTgt spid="9">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rPr>
              <a:t>Stands out in the crowd</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0"/>
              </a:spcBef>
            </a:pPr>
            <a:r>
              <a:rPr altLang="zh-CN" sz="3000">
                <a:solidFill>
                  <a:srgbClr val="373737"/>
                </a:solidFill>
                <a:ea typeface="宋体" panose="02010600030101010101" pitchFamily="2" charset="-122"/>
                <a:cs typeface="Arial" panose="020B0604020202020204" pitchFamily="34" charset="0"/>
              </a:rPr>
              <a:t>Ease of use complements innovation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Get it ad hoc or scheduled</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Significant time saved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Use metrics available only in the CRB</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Analysis made easy!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2000"/>
                                        <p:tgtEl>
                                          <p:spTgt spid="10">
                                            <p:txEl>
                                              <p:pRg st="1" end="1"/>
                                            </p:txEl>
                                          </p:spTgt>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2000"/>
                                        <p:tgtEl>
                                          <p:spTgt spid="10">
                                            <p:txEl>
                                              <p:pRg st="3" end="3"/>
                                            </p:txEl>
                                          </p:spTgt>
                                        </p:tgtEl>
                                      </p:cBhvr>
                                    </p:animEffect>
                                  </p:childTnLst>
                                </p:cTn>
                              </p:par>
                            </p:childTnLst>
                          </p:cTn>
                        </p:par>
                        <p:par>
                          <p:cTn id="25" fill="hold">
                            <p:stCondLst>
                              <p:cond delay="7500"/>
                            </p:stCondLst>
                            <p:childTnLst>
                              <p:par>
                                <p:cTn id="26" presetID="10" presetClass="entr" presetSubtype="0"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2000"/>
                                        <p:tgtEl>
                                          <p:spTgt spid="10">
                                            <p:txEl>
                                              <p:pRg st="4" end="4"/>
                                            </p:txEl>
                                          </p:spTgt>
                                        </p:tgtEl>
                                      </p:cBhvr>
                                    </p:animEffect>
                                  </p:childTnLst>
                                </p:cTn>
                              </p:par>
                            </p:childTnLst>
                          </p:cTn>
                        </p:par>
                        <p:par>
                          <p:cTn id="29" fill="hold">
                            <p:stCondLst>
                              <p:cond delay="9500"/>
                            </p:stCondLst>
                            <p:childTnLst>
                              <p:par>
                                <p:cTn id="30" presetID="10" presetClass="entr" presetSubtype="0"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idx="4294967295"/>
          </p:nvPr>
        </p:nvSpPr>
        <p:spPr bwMode="auto">
          <a:xfrm>
            <a:off x="119063" y="374650"/>
            <a:ext cx="8291512"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rgbClr val="F68933"/>
                </a:solidFill>
              </a:rPr>
              <a:t>Custom Reporting Service</a:t>
            </a:r>
          </a:p>
        </p:txBody>
      </p:sp>
      <p:sp>
        <p:nvSpPr>
          <p:cNvPr id="119811" name="TextBox 3"/>
          <p:cNvSpPr txBox="1">
            <a:spLocks noChangeArrowheads="1"/>
          </p:cNvSpPr>
          <p:nvPr/>
        </p:nvSpPr>
        <p:spPr bwMode="auto">
          <a:xfrm>
            <a:off x="3522663" y="1363663"/>
            <a:ext cx="5338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20000"/>
              </a:spcBef>
              <a:buClr>
                <a:srgbClr val="F18B1E"/>
              </a:buClr>
              <a:buSzPct val="125000"/>
            </a:pPr>
            <a:r>
              <a:rPr lang="en-US" altLang="zh-CN" sz="2400">
                <a:solidFill>
                  <a:srgbClr val="F68933"/>
                </a:solidFill>
              </a:rPr>
              <a:t>Tailored reports built for unique needs</a:t>
            </a:r>
          </a:p>
        </p:txBody>
      </p:sp>
      <p:pic>
        <p:nvPicPr>
          <p:cNvPr id="6" name="Picture 4"/>
          <p:cNvPicPr>
            <a:picLocks noChangeAspect="1" noChangeArrowheads="1"/>
          </p:cNvPicPr>
          <p:nvPr/>
        </p:nvPicPr>
        <p:blipFill>
          <a:blip r:embed="rId3"/>
          <a:srcRect/>
          <a:stretch>
            <a:fillRect/>
          </a:stretch>
        </p:blipFill>
        <p:spPr bwMode="auto">
          <a:xfrm>
            <a:off x="457200" y="1749425"/>
            <a:ext cx="3333750" cy="2517775"/>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5" name="Rounded Rectangle 4"/>
          <p:cNvSpPr/>
          <p:nvPr/>
        </p:nvSpPr>
        <p:spPr bwMode="auto">
          <a:xfrm flipH="1">
            <a:off x="1654175" y="1219200"/>
            <a:ext cx="173196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b="1" dirty="0">
                <a:solidFill>
                  <a:schemeClr val="tx1">
                    <a:lumMod val="75000"/>
                    <a:lumOff val="25000"/>
                  </a:schemeClr>
                </a:solidFill>
              </a:rPr>
              <a:t>Define data structure</a:t>
            </a:r>
          </a:p>
        </p:txBody>
      </p:sp>
      <p:pic>
        <p:nvPicPr>
          <p:cNvPr id="7" name="Picture 2"/>
          <p:cNvPicPr>
            <a:picLocks noChangeAspect="1" noChangeArrowheads="1"/>
          </p:cNvPicPr>
          <p:nvPr/>
        </p:nvPicPr>
        <p:blipFill>
          <a:blip r:embed="rId4"/>
          <a:srcRect/>
          <a:stretch>
            <a:fillRect/>
          </a:stretch>
        </p:blipFill>
        <p:spPr bwMode="auto">
          <a:xfrm>
            <a:off x="2124075" y="2603500"/>
            <a:ext cx="4395788" cy="2541588"/>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8" name="Rounded Rectangle 7"/>
          <p:cNvSpPr/>
          <p:nvPr/>
        </p:nvSpPr>
        <p:spPr bwMode="auto">
          <a:xfrm flipH="1">
            <a:off x="4838700" y="2049463"/>
            <a:ext cx="195421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required format</a:t>
            </a:r>
          </a:p>
        </p:txBody>
      </p:sp>
      <p:pic>
        <p:nvPicPr>
          <p:cNvPr id="9" name="Picture 2"/>
          <p:cNvPicPr>
            <a:picLocks noChangeAspect="1" noChangeArrowheads="1"/>
          </p:cNvPicPr>
          <p:nvPr/>
        </p:nvPicPr>
        <p:blipFill>
          <a:blip r:embed="rId5"/>
          <a:srcRect/>
          <a:stretch>
            <a:fillRect/>
          </a:stretch>
        </p:blipFill>
        <p:spPr bwMode="auto">
          <a:xfrm>
            <a:off x="5029200" y="3576638"/>
            <a:ext cx="3436938" cy="2389187"/>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10" name="Rounded Rectangle 9"/>
          <p:cNvSpPr/>
          <p:nvPr/>
        </p:nvSpPr>
        <p:spPr bwMode="auto">
          <a:xfrm>
            <a:off x="6832600" y="2949575"/>
            <a:ext cx="20288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filtering options</a:t>
            </a:r>
          </a:p>
        </p:txBody>
      </p:sp>
      <p:sp>
        <p:nvSpPr>
          <p:cNvPr id="11" name="Rounded Rectangle 10"/>
          <p:cNvSpPr/>
          <p:nvPr/>
        </p:nvSpPr>
        <p:spPr bwMode="auto">
          <a:xfrm>
            <a:off x="2590800" y="5362575"/>
            <a:ext cx="27654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Your list of custom reports </a:t>
            </a:r>
            <a:br>
              <a:rPr lang="en-US" b="1" dirty="0">
                <a:solidFill>
                  <a:schemeClr val="tx1">
                    <a:lumMod val="75000"/>
                    <a:lumOff val="25000"/>
                  </a:schemeClr>
                </a:solidFill>
              </a:rPr>
            </a:br>
            <a:r>
              <a:rPr lang="en-US" b="1" dirty="0">
                <a:solidFill>
                  <a:schemeClr val="tx1">
                    <a:lumMod val="75000"/>
                    <a:lumOff val="25000"/>
                  </a:schemeClr>
                </a:solidFill>
              </a:rPr>
              <a:t>available on-line</a:t>
            </a:r>
          </a:p>
        </p:txBody>
      </p:sp>
      <p:sp>
        <p:nvSpPr>
          <p:cNvPr id="16" name="Rounded Rectangle 15">
            <a:hlinkClick r:id="rId6" action="ppaction://hlinksldjump" highlightClick="1"/>
            <a:hlinkHover r:id="" action="ppaction://noaction" highlightClick="1"/>
          </p:cNvPr>
          <p:cNvSpPr/>
          <p:nvPr/>
        </p:nvSpPr>
        <p:spPr bwMode="auto">
          <a:xfrm>
            <a:off x="6832600" y="482600"/>
            <a:ext cx="1816100" cy="457200"/>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Plug-in for Excel</a:t>
            </a:r>
          </a:p>
        </p:txBody>
      </p:sp>
      <p:sp>
        <p:nvSpPr>
          <p:cNvPr id="120835"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Advanced analytics for experienced users</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20836"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525" y="1917700"/>
            <a:ext cx="26987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ounded Rectangle 28">
            <a:hlinkClick r:id="rId4"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餐厅老板</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甲方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5"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餐厅</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=PaaS</a:t>
            </a:r>
            <a:r>
              <a:rPr lang="zh-CN" altLang="en-US"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（平台及服务）</a:t>
            </a:r>
            <a:endParaRPr lang="en-US" altLang="zh-CN" sz="135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Rounded Rectangle 53">
            <a:hlinkClick r:id="rId6"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工作团队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服务团队</a:t>
            </a:r>
            <a:endParaRPr lang="en-US" altLang="zh-CN" sz="15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Rounded Rectangle 60">
            <a:hlinkClick r:id="rId7"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厨房</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数据服务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微软雅黑" panose="020B0503020204020204" pitchFamily="34" charset="-122"/>
                <a:ea typeface="微软雅黑" panose="020B0503020204020204" pitchFamily="34" charset="-122"/>
              </a:rPr>
              <a:t>场地</a:t>
            </a:r>
            <a:endParaRPr lang="en-US" altLang="zh-CN" sz="1350" b="1" dirty="0">
              <a:solidFill>
                <a:srgbClr val="F68933"/>
              </a:solidFill>
              <a:latin typeface="微软雅黑" panose="020B0503020204020204" pitchFamily="34" charset="-122"/>
              <a:ea typeface="微软雅黑" panose="020B0503020204020204" pitchFamily="34" charset="-122"/>
            </a:endParaRPr>
          </a:p>
          <a:p>
            <a:pPr>
              <a:lnSpc>
                <a:spcPct val="85000"/>
              </a:lnSpc>
              <a:spcBef>
                <a:spcPct val="15000"/>
              </a:spcBef>
              <a:buClr>
                <a:srgbClr val="747273"/>
              </a:buClr>
              <a:defRPr/>
            </a:pPr>
            <a:r>
              <a:rPr lang="en-US" altLang="zh-CN" sz="1350" b="1" dirty="0">
                <a:solidFill>
                  <a:srgbClr val="F68933"/>
                </a:solidFill>
                <a:latin typeface="微软雅黑" panose="020B0503020204020204" pitchFamily="34" charset="-122"/>
                <a:ea typeface="微软雅黑" panose="020B0503020204020204" pitchFamily="34" charset="-122"/>
              </a:rPr>
              <a:t>=</a:t>
            </a:r>
            <a:r>
              <a:rPr lang="en-US" altLang="zh-CN" sz="1350" b="1" dirty="0" err="1">
                <a:solidFill>
                  <a:srgbClr val="F68933"/>
                </a:solidFill>
                <a:latin typeface="微软雅黑" panose="020B0503020204020204" pitchFamily="34" charset="-122"/>
                <a:ea typeface="微软雅黑" panose="020B0503020204020204" pitchFamily="34" charset="-122"/>
              </a:rPr>
              <a:t>IssS</a:t>
            </a:r>
            <a:r>
              <a:rPr lang="zh-CN" altLang="en-US" sz="1350" b="1" dirty="0">
                <a:solidFill>
                  <a:srgbClr val="F68933"/>
                </a:solidFill>
                <a:latin typeface="微软雅黑" panose="020B0503020204020204" pitchFamily="34" charset="-122"/>
                <a:ea typeface="微软雅黑" panose="020B0503020204020204" pitchFamily="34" charset="-122"/>
              </a:rPr>
              <a:t>（设施及服务）</a:t>
            </a:r>
            <a:endParaRPr lang="en-US" altLang="zh-CN" sz="1350" b="1" dirty="0">
              <a:solidFill>
                <a:srgbClr val="F68933"/>
              </a:solidFill>
              <a:latin typeface="微软雅黑" panose="020B0503020204020204" pitchFamily="34" charset="-122"/>
              <a:ea typeface="微软雅黑" panose="020B0503020204020204" pitchFamily="34" charset="-122"/>
            </a:endParaRPr>
          </a:p>
        </p:txBody>
      </p:sp>
      <p:sp>
        <p:nvSpPr>
          <p:cNvPr id="48" name="Rounded Rectangle 47">
            <a:hlinkClick r:id="rId8"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菜单</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=SaaS</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（软件及服务）</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=APP</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或网站</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决定餐厅菜色，服务，风格</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决定应用功能，业务，类型</a:t>
            </a: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房地产商、商场</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机房中心或阿里云</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租赁场地</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操作系统、虚拟服务器</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22394" y="4713615"/>
            <a:ext cx="2339102"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选择菜品，服务的媒介</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应用提供服务，功能的界面</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下单给厨房，端菜上桌子</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数据管理，客户服务</a:t>
            </a:r>
            <a:endParaRPr lang="en-US" altLang="zh-CN" dirty="0">
              <a:solidFill>
                <a:srgbClr val="00B0F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订单变成菜品</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用户数据加工</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zh-CN">
                <a:ea typeface="宋体" panose="02010600030101010101" pitchFamily="2" charset="-122"/>
              </a:rPr>
              <a:t>Slice and Dice</a:t>
            </a:r>
          </a:p>
        </p:txBody>
      </p:sp>
      <p:sp>
        <p:nvSpPr>
          <p:cNvPr id="4" name="TextBox 3"/>
          <p:cNvSpPr txBox="1">
            <a:spLocks noChangeArrowheads="1"/>
          </p:cNvSpPr>
          <p:nvPr/>
        </p:nvSpPr>
        <p:spPr bwMode="auto">
          <a:xfrm>
            <a:off x="358775" y="1301750"/>
            <a:ext cx="87852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Perform exploratory, advanced analysis</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Play around with the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Pivot tables with all the account’s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Actionable results are immediate</a:t>
            </a:r>
          </a:p>
          <a:p>
            <a:pPr eaLnBrk="1" hangingPunct="1">
              <a:buClr>
                <a:srgbClr val="F18B1E"/>
              </a:buClr>
              <a:buSzPct val="125000"/>
              <a:buFont typeface="Arial" panose="020B0604020202020204" pitchFamily="34" charset="0"/>
              <a:buChar char="•"/>
            </a:pPr>
            <a:endParaRPr lang="en-US" altLang="zh-CN" sz="2800">
              <a:ea typeface="宋体" panose="02010600030101010101" pitchFamily="2" charset="-122"/>
            </a:endParaRPr>
          </a:p>
        </p:txBody>
      </p:sp>
      <p:pic>
        <p:nvPicPr>
          <p:cNvPr id="121860" name="Picture 4" descr="base no drop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3214688"/>
            <a:ext cx="5021262" cy="2197100"/>
          </a:xfrm>
          <a:prstGeom prst="rect">
            <a:avLst/>
          </a:prstGeom>
          <a:noFill/>
          <a:ln w="9525">
            <a:solidFill>
              <a:srgbClr val="EAEAEA"/>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9" descr="filledpivot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4002088"/>
            <a:ext cx="34480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pivottableonly"/>
          <p:cNvPicPr>
            <a:picLocks noChangeAspect="1" noChangeArrowheads="1"/>
          </p:cNvPicPr>
          <p:nvPr/>
        </p:nvPicPr>
        <p:blipFill>
          <a:blip r:embed="rId5"/>
          <a:srcRect/>
          <a:stretch>
            <a:fillRect/>
          </a:stretch>
        </p:blipFill>
        <p:spPr bwMode="auto">
          <a:xfrm>
            <a:off x="6386513" y="2620963"/>
            <a:ext cx="1662112" cy="3384550"/>
          </a:xfrm>
          <a:prstGeom prst="rect">
            <a:avLst/>
          </a:prstGeom>
          <a:noFill/>
          <a:ln w="9525">
            <a:solidFill>
              <a:srgbClr val="EAEAEA"/>
            </a:solidFill>
            <a:miter lim="800000"/>
            <a:headEnd/>
            <a:tailEnd/>
          </a:ln>
          <a:effectLst>
            <a:outerShdw blurRad="50800" dist="38100" dir="2700000" algn="tl" rotWithShape="0">
              <a:prstClr val="black">
                <a:alpha val="40000"/>
              </a:prstClr>
            </a:outerShdw>
          </a:effectLst>
        </p:spPr>
      </p:pic>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4"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7" name="Flowchart: Merge 4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6" name="TextBox 4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49" name="Pentagon 48"/>
          <p:cNvSpPr/>
          <p:nvPr/>
        </p:nvSpPr>
        <p:spPr bwMode="auto">
          <a:xfrm rot="16200000">
            <a:off x="76287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0" name="Rounded Rectangle 49">
            <a:hlinkClick r:id="rId6"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1" name="Picture 50" descr="cmsmalle.jpg">
            <a:hlinkClick r:id="rId7" action="ppaction://hlinksldjump" highlightClick="1"/>
            <a:hlinkHover r:id="" action="ppaction://noaction" highlightClick="1"/>
          </p:cNvPr>
          <p:cNvPicPr>
            <a:picLocks noChangeAspect="1"/>
          </p:cNvPicPr>
          <p:nvPr/>
        </p:nvPicPr>
        <p:blipFill>
          <a:blip r:embed="rId8"/>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2" name="Picture 51" descr="oneclick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3" name="Picture 52" descr="cgen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crb-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excel-small.jpg">
            <a:hlinkClick r:id="rId15" action="ppaction://hlinksldjump" highlightClick="1"/>
            <a:hlinkHover r:id="" action="ppaction://noaction" highlightClick="1"/>
          </p:cNvPr>
          <p:cNvPicPr>
            <a:picLocks noChangeAspect="1"/>
          </p:cNvPicPr>
          <p:nvPr/>
        </p:nvPicPr>
        <p:blipFill>
          <a:blip r:embed="rId16">
            <a:duotone>
              <a:schemeClr val="bg2">
                <a:shade val="45000"/>
                <a:satMod val="135000"/>
              </a:schemeClr>
              <a:prstClr val="white"/>
            </a:duotone>
          </a:blip>
          <a:stretch>
            <a:fillRect/>
          </a:stretch>
        </p:blipFill>
        <p:spPr>
          <a:xfrm>
            <a:off x="7478908" y="317954"/>
            <a:ext cx="444046" cy="444046"/>
          </a:xfrm>
          <a:prstGeom prst="roundRect">
            <a:avLst/>
          </a:prstGeom>
          <a:solidFill>
            <a:schemeClr val="bg1">
              <a:alpha val="0"/>
            </a:schemeClr>
          </a:solidFill>
          <a:ln w="12700">
            <a:solidFill>
              <a:srgbClr val="F68933"/>
            </a:solidFill>
          </a:ln>
        </p:spPr>
      </p:pic>
      <p:pic>
        <p:nvPicPr>
          <p:cNvPr id="56" name="Picture 55" descr="datasmall.jpg">
            <a:hlinkClick r:id="rId17" action="ppaction://hlinksldjump" highlightClick="1"/>
            <a:hlinkHover r:id="" action="ppaction://noaction" highlightClick="1"/>
          </p:cNvPr>
          <p:cNvPicPr>
            <a:picLocks noChangeAspect="1"/>
          </p:cNvPicPr>
          <p:nvPr/>
        </p:nvPicPr>
        <p:blipFill>
          <a:blip r:embed="rId18"/>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7" name="TextBox 5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58" name="TextBox 5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59" name="TextBox 5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0" name="TextBox 5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1" name="TextBox 6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Plug-in for Excel</a:t>
            </a:r>
          </a:p>
        </p:txBody>
      </p:sp>
      <p:sp>
        <p:nvSpPr>
          <p:cNvPr id="62" name="TextBox 6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Effect transition="in" filter="fade">
                                      <p:cBhvr>
                                        <p:cTn id="14" dur="10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2000"/>
                                        <p:tgtEl>
                                          <p:spTgt spid="4">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2000"/>
                                        <p:tgtEl>
                                          <p:spTgt spid="4">
                                            <p:txEl>
                                              <p:pRg st="1" end="1"/>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2000"/>
                                        <p:tgtEl>
                                          <p:spTgt spid="4">
                                            <p:txEl>
                                              <p:pRg st="2" end="2"/>
                                            </p:txEl>
                                          </p:spTgt>
                                        </p:tgtEl>
                                      </p:cBhvr>
                                    </p:animEffect>
                                  </p:childTnLst>
                                </p:cTn>
                              </p:par>
                            </p:childTnLst>
                          </p:cTn>
                        </p:par>
                        <p:par>
                          <p:cTn id="27" fill="hold">
                            <p:stCondLst>
                              <p:cond delay="7000"/>
                            </p:stCondLst>
                            <p:childTnLst>
                              <p:par>
                                <p:cTn id="28" presetID="10" presetClass="entr" presetSubtype="0" fill="hold" grpId="0"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78125" y="3259138"/>
            <a:ext cx="3587750" cy="339725"/>
          </a:xfrm>
          <a:prstGeom prst="rect">
            <a:avLst/>
          </a:prstGeom>
        </p:spPr>
        <p:txBody>
          <a:bodyPr wrap="none">
            <a:spAutoFit/>
          </a:bodyPr>
          <a:lstStyle/>
          <a:p>
            <a:pPr>
              <a:defRPr/>
            </a:pPr>
            <a:r>
              <a:rPr lang="en-US" altLang="zh-CN" sz="1600" dirty="0">
                <a:solidFill>
                  <a:srgbClr val="EEECE1">
                    <a:lumMod val="25000"/>
                  </a:srgbClr>
                </a:solidFill>
                <a:latin typeface="Calibri" panose="020F0502020204030204"/>
                <a:cs typeface="+mn-cs"/>
              </a:rPr>
              <a:t>PPT</a:t>
            </a:r>
            <a:r>
              <a:rPr lang="zh-CN" altLang="en-US" sz="1600" dirty="0">
                <a:solidFill>
                  <a:srgbClr val="EEECE1">
                    <a:lumMod val="25000"/>
                  </a:srgbClr>
                </a:solidFill>
                <a:latin typeface="Calibri" panose="020F0502020204030204"/>
                <a:cs typeface="+mn-cs"/>
              </a:rPr>
              <a:t>模板下载：</a:t>
            </a:r>
            <a:r>
              <a:rPr lang="en-US" altLang="zh-CN" sz="1600" dirty="0">
                <a:solidFill>
                  <a:srgbClr val="EEECE1">
                    <a:lumMod val="25000"/>
                  </a:srgbClr>
                </a:solidFill>
                <a:latin typeface="Calibri" panose="020F0502020204030204"/>
                <a:cs typeface="+mn-cs"/>
                <a:hlinkClick r:id="rId3"/>
              </a:rPr>
              <a:t>www.1ppt.com/moban/</a:t>
            </a:r>
            <a:r>
              <a:rPr lang="en-US" altLang="zh-CN" sz="1600" dirty="0">
                <a:solidFill>
                  <a:srgbClr val="EEECE1">
                    <a:lumMod val="25000"/>
                  </a:srgbClr>
                </a:solidFill>
                <a:latin typeface="Calibri" panose="020F0502020204030204"/>
                <a:cs typeface="+mn-cs"/>
              </a:rPr>
              <a:t> </a:t>
            </a:r>
            <a:endParaRPr lang="zh-CN" altLang="en-US" dirty="0"/>
          </a:p>
        </p:txBody>
      </p:sp>
      <p:sp>
        <p:nvSpPr>
          <p:cNvPr id="122883"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Data Feeds Service</a:t>
            </a:r>
          </a:p>
        </p:txBody>
      </p:sp>
      <p:sp>
        <p:nvSpPr>
          <p:cNvPr id="122884"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Bespoke custom projects</a:t>
            </a:r>
          </a:p>
          <a:p>
            <a:pPr eaLnBrk="1" hangingPunct="1"/>
            <a:r>
              <a:rPr altLang="zh-CN"/>
              <a:t>All the data available in one place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5" name="Rounded Rectangle 4">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2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917700"/>
            <a:ext cx="17700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7" descr="109579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bwMode="auto">
          <a:xfrm>
            <a:off x="0" y="4822825"/>
            <a:ext cx="9144000" cy="117792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9" name="Rectangle 18"/>
          <p:cNvSpPr/>
          <p:nvPr/>
        </p:nvSpPr>
        <p:spPr bwMode="auto">
          <a:xfrm>
            <a:off x="0" y="171450"/>
            <a:ext cx="9144000" cy="8969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3" name="Rectangle 12"/>
          <p:cNvSpPr/>
          <p:nvPr/>
        </p:nvSpPr>
        <p:spPr bwMode="auto">
          <a:xfrm>
            <a:off x="0" y="1211263"/>
            <a:ext cx="9144000" cy="1455737"/>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23910" name="Picture 13" descr="Bottom-wave-for-dean.png"/>
          <p:cNvPicPr>
            <a:picLocks noChangeAspect="1"/>
          </p:cNvPicPr>
          <p:nvPr/>
        </p:nvPicPr>
        <p:blipFill>
          <a:blip r:embed="rId4">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14" descr="top-wave-for-Dean.png"/>
          <p:cNvPicPr>
            <a:picLocks noChangeAspect="1"/>
          </p:cNvPicPr>
          <p:nvPr/>
        </p:nvPicPr>
        <p:blipFill>
          <a:blip r:embed="rId5">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Data Feeds Service</a:t>
            </a:r>
          </a:p>
        </p:txBody>
      </p:sp>
      <p:sp>
        <p:nvSpPr>
          <p:cNvPr id="12" name="Text Placeholder 11"/>
          <p:cNvSpPr>
            <a:spLocks noGrp="1"/>
          </p:cNvSpPr>
          <p:nvPr>
            <p:ph type="body" sz="half" idx="2"/>
          </p:nvPr>
        </p:nvSpPr>
        <p:spPr bwMode="auto">
          <a:xfrm>
            <a:off x="371475" y="4779963"/>
            <a:ext cx="8259763"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altLang="zh-CN">
                <a:solidFill>
                  <a:schemeClr val="bg1"/>
                </a:solidFill>
                <a:ea typeface="宋体" panose="02010600030101010101" pitchFamily="2" charset="-122"/>
                <a:cs typeface="Arial" panose="020B0604020202020204" pitchFamily="34" charset="0"/>
              </a:rPr>
              <a:t>See the full picture </a:t>
            </a:r>
            <a:r>
              <a:rPr altLang="zh-CN" sz="4400" b="1">
                <a:solidFill>
                  <a:srgbClr val="F68933"/>
                </a:solidFill>
                <a:ea typeface="宋体" panose="02010600030101010101" pitchFamily="2" charset="-122"/>
                <a:cs typeface="Arial" panose="020B0604020202020204" pitchFamily="34" charset="0"/>
              </a:rPr>
              <a:t>in one place</a:t>
            </a:r>
          </a:p>
        </p:txBody>
      </p:sp>
      <p:sp>
        <p:nvSpPr>
          <p:cNvPr id="10" name="Content Placeholder 2"/>
          <p:cNvSpPr>
            <a:spLocks noGrp="1"/>
          </p:cNvSpPr>
          <p:nvPr>
            <p:ph idx="1"/>
          </p:nvPr>
        </p:nvSpPr>
        <p:spPr bwMode="auto">
          <a:xfrm>
            <a:off x="371475" y="1216025"/>
            <a:ext cx="8131175" cy="305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400">
                <a:solidFill>
                  <a:schemeClr val="bg1"/>
                </a:solidFill>
                <a:ea typeface="宋体" panose="02010600030101010101" pitchFamily="2" charset="-122"/>
                <a:cs typeface="Arial" panose="020B0604020202020204" pitchFamily="34" charset="0"/>
              </a:rPr>
              <a:t>Transfer Eyeblaster data directly to your database</a:t>
            </a:r>
          </a:p>
          <a:p>
            <a:pPr eaLnBrk="1" hangingPunct="1"/>
            <a:r>
              <a:rPr altLang="zh-CN" sz="2400">
                <a:solidFill>
                  <a:schemeClr val="bg1"/>
                </a:solidFill>
                <a:ea typeface="宋体" panose="02010600030101010101" pitchFamily="2" charset="-122"/>
                <a:cs typeface="Arial" panose="020B0604020202020204" pitchFamily="34" charset="0"/>
              </a:rPr>
              <a:t>Integrate data automatically into any analytics systems </a:t>
            </a:r>
          </a:p>
          <a:p>
            <a:pPr eaLnBrk="1" hangingPunct="1"/>
            <a:r>
              <a:rPr altLang="zh-CN" sz="2400">
                <a:solidFill>
                  <a:schemeClr val="bg1"/>
                </a:solidFill>
                <a:ea typeface="宋体" panose="02010600030101010101" pitchFamily="2" charset="-122"/>
                <a:cs typeface="Arial" panose="020B0604020202020204" pitchFamily="34" charset="0"/>
              </a:rPr>
              <a:t>Data is transported in a secured way, and monitored 24/7</a:t>
            </a:r>
          </a:p>
          <a:p>
            <a:pPr eaLnBrk="1" hangingPunct="1"/>
            <a:endParaRPr altLang="zh-CN" sz="2400">
              <a:ea typeface="宋体" panose="02010600030101010101" pitchFamily="2" charset="-122"/>
              <a:cs typeface="Arial" panose="020B0604020202020204" pitchFamily="34" charset="0"/>
            </a:endParaRPr>
          </a:p>
        </p:txBody>
      </p:sp>
      <p:pic>
        <p:nvPicPr>
          <p:cNvPr id="123915" name="Picture 5" descr="\\eyestore\Home\ori.carmon\Re-Branding\logos new Mortar\Logo white.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800" dirty="0">
                <a:solidFill>
                  <a:schemeClr val="tx1">
                    <a:lumMod val="50000"/>
                    <a:lumOff val="50000"/>
                  </a:schemeClr>
                </a:solidFill>
              </a:rPr>
              <a:t>© 2009 Eyeblaster. All rights reserved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animBg="1"/>
      <p:bldP spid="12" grpId="0" build="p"/>
      <p:bldP spid="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t>Eyeblaster Analytics</a:t>
            </a:r>
            <a:endParaRPr lang="en-GB" altLang="zh-CN"/>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solidFill>
                  <a:srgbClr val="F68933"/>
                </a:solidFill>
              </a:rPr>
              <a:t>Accountability</a:t>
            </a:r>
            <a:r>
              <a:rPr lang="en-US" altLang="zh-CN"/>
              <a:t> </a:t>
            </a:r>
            <a:r>
              <a:rPr lang="en-US" altLang="zh-CN">
                <a:solidFill>
                  <a:srgbClr val="F2F2F2"/>
                </a:solidFill>
              </a:rPr>
              <a:t>&amp;</a:t>
            </a:r>
            <a:r>
              <a:rPr lang="en-US" altLang="zh-CN"/>
              <a:t> </a:t>
            </a:r>
            <a:r>
              <a:rPr lang="en-US" altLang="zh-CN">
                <a:solidFill>
                  <a:srgbClr val="F68933"/>
                </a:solidFill>
              </a:rPr>
              <a:t>measurability</a:t>
            </a:r>
            <a:r>
              <a:rPr lang="en-US" altLang="zh-CN"/>
              <a:t> </a:t>
            </a:r>
            <a:r>
              <a:rPr lang="en-US" altLang="zh-CN">
                <a:solidFill>
                  <a:srgbClr val="F2F2F2"/>
                </a:solidFill>
              </a:rPr>
              <a:t>across</a:t>
            </a:r>
            <a:r>
              <a:rPr lang="en-US" altLang="zh-CN">
                <a:solidFill>
                  <a:srgbClr val="7F7F7F"/>
                </a:solidFill>
              </a:rPr>
              <a:t> </a:t>
            </a:r>
            <a:r>
              <a:rPr lang="en-US" altLang="zh-CN">
                <a:solidFill>
                  <a:srgbClr val="F2F2F2"/>
                </a:solidFill>
              </a:rPr>
              <a:t>media to ensure ad expenditure is giving results </a:t>
            </a:r>
          </a:p>
          <a:p>
            <a:pPr eaLnBrk="1" hangingPunct="1">
              <a:lnSpc>
                <a:spcPct val="150000"/>
              </a:lnSpc>
              <a:buClr>
                <a:srgbClr val="F68933"/>
              </a:buClr>
            </a:pPr>
            <a:r>
              <a:rPr lang="en-US" altLang="zh-CN">
                <a:solidFill>
                  <a:srgbClr val="D9D9D9"/>
                </a:solidFill>
              </a:rPr>
              <a:t>Deeper, actionable analysis in less time</a:t>
            </a:r>
          </a:p>
          <a:p>
            <a:pPr eaLnBrk="1" hangingPunct="1">
              <a:lnSpc>
                <a:spcPct val="150000"/>
              </a:lnSpc>
              <a:buClr>
                <a:srgbClr val="F68933"/>
              </a:buClr>
            </a:pPr>
            <a:r>
              <a:rPr lang="en-US" altLang="zh-CN">
                <a:solidFill>
                  <a:srgbClr val="D9D9D9"/>
                </a:solidFill>
              </a:rPr>
              <a:t>More effective campaigns, increased ROI</a:t>
            </a: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248602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p>
        </p:txBody>
      </p:sp>
      <p:sp>
        <p:nvSpPr>
          <p:cNvPr id="3" name="Rectangle 2"/>
          <p:cNvSpPr/>
          <p:nvPr/>
        </p:nvSpPr>
        <p:spPr>
          <a:xfrm>
            <a:off x="2411413" y="414338"/>
            <a:ext cx="4465637" cy="1076325"/>
          </a:xfrm>
          <a:prstGeom prst="rect">
            <a:avLst/>
          </a:prstGeom>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lnSpc>
                <a:spcPct val="85000"/>
              </a:lnSpc>
              <a:spcBef>
                <a:spcPct val="15000"/>
              </a:spcBef>
              <a:buClr>
                <a:srgbClr val="747273"/>
              </a:buClr>
            </a:pPr>
            <a:r>
              <a:rPr lang="en-US" altLang="zh-CN" sz="1800">
                <a:solidFill>
                  <a:srgbClr val="D9D9D9"/>
                </a:solidFill>
              </a:rPr>
              <a:t>Rumor has it that competitors consider Eyeblaster Analytics as the golden  standard in the industry. </a:t>
            </a:r>
            <a:r>
              <a:rPr lang="en-US" altLang="zh-CN" sz="1800">
                <a:solidFill>
                  <a:srgbClr val="D9D9D9"/>
                </a:solidFill>
                <a:hlinkClick r:id="rId3"/>
              </a:rPr>
              <a:t>www.1ppt.com</a:t>
            </a:r>
            <a:endParaRPr lang="en-US" altLang="zh-CN" sz="1800">
              <a:solidFill>
                <a:srgbClr val="D9D9D9"/>
              </a:solidFill>
            </a:endParaRPr>
          </a:p>
          <a:p>
            <a:pPr algn="ctr" eaLnBrk="1" hangingPunct="1">
              <a:lnSpc>
                <a:spcPct val="85000"/>
              </a:lnSpc>
              <a:spcBef>
                <a:spcPct val="15000"/>
              </a:spcBef>
              <a:buClr>
                <a:srgbClr val="747273"/>
              </a:buClr>
            </a:pPr>
            <a:r>
              <a:rPr lang="en-US" altLang="zh-CN" sz="1800">
                <a:solidFill>
                  <a:srgbClr val="D9D9D9"/>
                </a:solidFill>
              </a:rPr>
              <a:t>Contact us to find out more.</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0788" y="4005263"/>
            <a:ext cx="7959725" cy="2663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EEECE1">
                    <a:lumMod val="25000"/>
                  </a:srgbClr>
                </a:solidFill>
              </a:rPr>
              <a:t>PPT</a:t>
            </a:r>
            <a:r>
              <a:rPr lang="zh-CN" altLang="en-US" sz="1600" dirty="0">
                <a:solidFill>
                  <a:srgbClr val="EEECE1">
                    <a:lumMod val="25000"/>
                  </a:srgbClr>
                </a:solidFill>
              </a:rPr>
              <a:t>模板下载：</a:t>
            </a:r>
            <a:r>
              <a:rPr lang="en-US" altLang="zh-CN" sz="1600" dirty="0">
                <a:solidFill>
                  <a:srgbClr val="EEECE1">
                    <a:lumMod val="25000"/>
                  </a:srgbClr>
                </a:solidFill>
                <a:hlinkClick r:id="rId2"/>
              </a:rPr>
              <a:t>www.1ppt.com/moban/</a:t>
            </a:r>
            <a:r>
              <a:rPr lang="en-US" altLang="zh-CN" sz="1600" dirty="0">
                <a:solidFill>
                  <a:srgbClr val="EEECE1">
                    <a:lumMod val="25000"/>
                  </a:srgbClr>
                </a:solidFill>
              </a:rPr>
              <a:t>     </a:t>
            </a:r>
            <a:r>
              <a:rPr lang="zh-CN" altLang="en-US" sz="1600" dirty="0">
                <a:solidFill>
                  <a:srgbClr val="EEECE1">
                    <a:lumMod val="25000"/>
                  </a:srgbClr>
                </a:solidFill>
              </a:rPr>
              <a:t>行业</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3"/>
              </a:rPr>
              <a:t>www.1ppt.com/hangye/</a:t>
            </a:r>
            <a:r>
              <a:rPr lang="en-US" altLang="zh-CN" sz="1600" dirty="0">
                <a:solidFill>
                  <a:srgbClr val="EEECE1">
                    <a:lumMod val="25000"/>
                  </a:srgbClr>
                </a:solidFill>
              </a:rPr>
              <a:t> </a:t>
            </a:r>
          </a:p>
          <a:p>
            <a:pPr>
              <a:defRPr/>
            </a:pPr>
            <a:r>
              <a:rPr lang="zh-CN" altLang="en-US" sz="1600" dirty="0">
                <a:solidFill>
                  <a:srgbClr val="EEECE1">
                    <a:lumMod val="25000"/>
                  </a:srgbClr>
                </a:solidFill>
              </a:rPr>
              <a:t>节日</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4"/>
              </a:rPr>
              <a:t>www.1ppt.com/jieri/</a:t>
            </a:r>
            <a:r>
              <a:rPr lang="en-US" altLang="zh-CN" sz="1600" dirty="0">
                <a:solidFill>
                  <a:srgbClr val="EEECE1">
                    <a:lumMod val="25000"/>
                  </a:srgbClr>
                </a:solidFill>
              </a:rPr>
              <a:t>           PPT</a:t>
            </a:r>
            <a:r>
              <a:rPr lang="zh-CN" altLang="en-US" sz="1600" dirty="0">
                <a:solidFill>
                  <a:srgbClr val="EEECE1">
                    <a:lumMod val="25000"/>
                  </a:srgbClr>
                </a:solidFill>
              </a:rPr>
              <a:t>素材下载：</a:t>
            </a:r>
            <a:r>
              <a:rPr lang="en-US" altLang="zh-CN" sz="1600" dirty="0">
                <a:solidFill>
                  <a:srgbClr val="EEECE1">
                    <a:lumMod val="25000"/>
                  </a:srgbClr>
                </a:solidFill>
                <a:hlinkClick r:id="rId5"/>
              </a:rPr>
              <a:t>www.1ppt.com/sucai/</a:t>
            </a:r>
            <a:endParaRPr lang="en-US" altLang="zh-CN" sz="1600" dirty="0">
              <a:solidFill>
                <a:srgbClr val="EEECE1">
                  <a:lumMod val="25000"/>
                </a:srgbClr>
              </a:solidFill>
            </a:endParaRPr>
          </a:p>
          <a:p>
            <a:pPr>
              <a:defRPr/>
            </a:pPr>
            <a:r>
              <a:rPr lang="en-US" altLang="zh-CN" sz="1600" dirty="0">
                <a:solidFill>
                  <a:srgbClr val="EEECE1">
                    <a:lumMod val="25000"/>
                  </a:srgbClr>
                </a:solidFill>
              </a:rPr>
              <a:t>PPT</a:t>
            </a:r>
            <a:r>
              <a:rPr lang="zh-CN" altLang="en-US" sz="1600" dirty="0">
                <a:solidFill>
                  <a:srgbClr val="EEECE1">
                    <a:lumMod val="25000"/>
                  </a:srgbClr>
                </a:solidFill>
              </a:rPr>
              <a:t>背景图片：</a:t>
            </a:r>
            <a:r>
              <a:rPr lang="en-US" altLang="zh-CN" sz="1600" dirty="0">
                <a:solidFill>
                  <a:srgbClr val="EEECE1">
                    <a:lumMod val="25000"/>
                  </a:srgbClr>
                </a:solidFill>
                <a:hlinkClick r:id="rId6"/>
              </a:rPr>
              <a:t>www.1ppt.com/beijing/</a:t>
            </a:r>
            <a:r>
              <a:rPr lang="en-US" altLang="zh-CN" sz="1600" dirty="0">
                <a:solidFill>
                  <a:srgbClr val="EEECE1">
                    <a:lumMod val="25000"/>
                  </a:srgbClr>
                </a:solidFill>
              </a:rPr>
              <a:t>      PPT</a:t>
            </a:r>
            <a:r>
              <a:rPr lang="zh-CN" altLang="en-US" sz="1600" dirty="0">
                <a:solidFill>
                  <a:srgbClr val="EEECE1">
                    <a:lumMod val="25000"/>
                  </a:srgbClr>
                </a:solidFill>
              </a:rPr>
              <a:t>图表下载：</a:t>
            </a:r>
            <a:r>
              <a:rPr lang="en-US" altLang="zh-CN" sz="1600" dirty="0">
                <a:solidFill>
                  <a:srgbClr val="EEECE1">
                    <a:lumMod val="25000"/>
                  </a:srgbClr>
                </a:solidFill>
                <a:hlinkClick r:id="rId7"/>
              </a:rPr>
              <a:t>www.1ppt.com/tubiao/</a:t>
            </a:r>
            <a:r>
              <a:rPr lang="en-US" altLang="zh-CN" sz="1600" dirty="0">
                <a:solidFill>
                  <a:srgbClr val="EEECE1">
                    <a:lumMod val="25000"/>
                  </a:srgbClr>
                </a:solidFill>
              </a:rPr>
              <a:t>      </a:t>
            </a:r>
          </a:p>
          <a:p>
            <a:pPr>
              <a:defRPr/>
            </a:pPr>
            <a:r>
              <a:rPr lang="zh-CN" altLang="en-US" sz="1600" dirty="0">
                <a:solidFill>
                  <a:srgbClr val="EEECE1">
                    <a:lumMod val="25000"/>
                  </a:srgbClr>
                </a:solidFill>
              </a:rPr>
              <a:t>优秀</a:t>
            </a:r>
            <a:r>
              <a:rPr lang="en-US" altLang="zh-CN" sz="1600" dirty="0">
                <a:solidFill>
                  <a:srgbClr val="EEECE1">
                    <a:lumMod val="25000"/>
                  </a:srgbClr>
                </a:solidFill>
              </a:rPr>
              <a:t>PPT</a:t>
            </a:r>
            <a:r>
              <a:rPr lang="zh-CN" altLang="en-US" sz="1600" dirty="0">
                <a:solidFill>
                  <a:srgbClr val="EEECE1">
                    <a:lumMod val="25000"/>
                  </a:srgbClr>
                </a:solidFill>
              </a:rPr>
              <a:t>下载：</a:t>
            </a:r>
            <a:r>
              <a:rPr lang="en-US" altLang="zh-CN" sz="1600" dirty="0">
                <a:solidFill>
                  <a:srgbClr val="EEECE1">
                    <a:lumMod val="25000"/>
                  </a:srgbClr>
                </a:solidFill>
                <a:hlinkClick r:id="rId8"/>
              </a:rPr>
              <a:t>www.1ppt.com/xiazai/</a:t>
            </a:r>
            <a:r>
              <a:rPr lang="en-US" altLang="zh-CN" sz="1600" dirty="0">
                <a:solidFill>
                  <a:srgbClr val="EEECE1">
                    <a:lumMod val="25000"/>
                  </a:srgbClr>
                </a:solidFill>
              </a:rPr>
              <a:t>        PPT</a:t>
            </a:r>
            <a:r>
              <a:rPr lang="zh-CN" altLang="en-US" sz="1600" dirty="0">
                <a:solidFill>
                  <a:srgbClr val="EEECE1">
                    <a:lumMod val="25000"/>
                  </a:srgbClr>
                </a:solidFill>
              </a:rPr>
              <a:t>教程：</a:t>
            </a:r>
            <a:r>
              <a:rPr lang="en-US" altLang="zh-CN" sz="1600" dirty="0">
                <a:solidFill>
                  <a:srgbClr val="EEECE1">
                    <a:lumMod val="25000"/>
                  </a:srgbClr>
                </a:solidFill>
                <a:hlinkClick r:id="rId9"/>
              </a:rPr>
              <a:t>www.1ppt.com/powerpoint/</a:t>
            </a:r>
            <a:r>
              <a:rPr lang="en-US" altLang="zh-CN" sz="1600" dirty="0">
                <a:solidFill>
                  <a:srgbClr val="EEECE1">
                    <a:lumMod val="25000"/>
                  </a:srgbClr>
                </a:solidFill>
              </a:rPr>
              <a:t>      </a:t>
            </a:r>
          </a:p>
          <a:p>
            <a:pPr>
              <a:defRPr/>
            </a:pPr>
            <a:r>
              <a:rPr lang="en-US" altLang="zh-CN" sz="1600" dirty="0">
                <a:solidFill>
                  <a:srgbClr val="EEECE1">
                    <a:lumMod val="25000"/>
                  </a:srgbClr>
                </a:solidFill>
              </a:rPr>
              <a:t>Word</a:t>
            </a:r>
            <a:r>
              <a:rPr lang="zh-CN" altLang="en-US" sz="1600" dirty="0">
                <a:solidFill>
                  <a:srgbClr val="EEECE1">
                    <a:lumMod val="25000"/>
                  </a:srgbClr>
                </a:solidFill>
              </a:rPr>
              <a:t>教程：</a:t>
            </a:r>
            <a:r>
              <a:rPr lang="en-US" altLang="zh-CN" sz="1600" dirty="0">
                <a:solidFill>
                  <a:srgbClr val="EEECE1">
                    <a:lumMod val="25000"/>
                  </a:srgbClr>
                </a:solidFill>
                <a:hlinkClick r:id="rId10"/>
              </a:rPr>
              <a:t>www.1ppt.com/word/</a:t>
            </a:r>
            <a:r>
              <a:rPr lang="en-US" altLang="zh-CN" sz="1600" dirty="0">
                <a:solidFill>
                  <a:srgbClr val="EEECE1">
                    <a:lumMod val="25000"/>
                  </a:srgbClr>
                </a:solidFill>
              </a:rPr>
              <a:t>              Excel</a:t>
            </a:r>
            <a:r>
              <a:rPr lang="zh-CN" altLang="en-US" sz="1600" dirty="0">
                <a:solidFill>
                  <a:srgbClr val="EEECE1">
                    <a:lumMod val="25000"/>
                  </a:srgbClr>
                </a:solidFill>
              </a:rPr>
              <a:t>教程：</a:t>
            </a:r>
            <a:r>
              <a:rPr lang="en-US" altLang="zh-CN" sz="1600" dirty="0">
                <a:solidFill>
                  <a:srgbClr val="EEECE1">
                    <a:lumMod val="25000"/>
                  </a:srgbClr>
                </a:solidFill>
                <a:hlinkClick r:id="rId11"/>
              </a:rPr>
              <a:t>www.1ppt.com/excel/</a:t>
            </a:r>
            <a:r>
              <a:rPr lang="en-US" altLang="zh-CN" sz="1600" dirty="0">
                <a:solidFill>
                  <a:srgbClr val="EEECE1">
                    <a:lumMod val="25000"/>
                  </a:srgbClr>
                </a:solidFill>
              </a:rPr>
              <a:t>  </a:t>
            </a:r>
            <a:endParaRPr lang="zh-CN" altLang="en-US" sz="1600" dirty="0">
              <a:solidFill>
                <a:srgbClr val="EEECE1">
                  <a:lumMod val="25000"/>
                </a:srgbClr>
              </a:solidFill>
            </a:endParaRPr>
          </a:p>
        </p:txBody>
      </p:sp>
      <p:sp>
        <p:nvSpPr>
          <p:cNvPr id="3" name="Rectangle 17"/>
          <p:cNvSpPr>
            <a:spLocks noChangeArrowheads="1"/>
          </p:cNvSpPr>
          <p:nvPr/>
        </p:nvSpPr>
        <p:spPr bwMode="gray">
          <a:xfrm>
            <a:off x="0" y="2286000"/>
            <a:ext cx="9144000" cy="2222500"/>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pic>
        <p:nvPicPr>
          <p:cNvPr id="126980" name="图片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78013" y="714375"/>
            <a:ext cx="57896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468313" y="2386013"/>
            <a:ext cx="4103687"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p>
          <a:p>
            <a:pPr>
              <a:lnSpc>
                <a:spcPct val="150000"/>
              </a:lnSpc>
              <a:buClr>
                <a:srgbClr val="5B8CC1"/>
              </a:buClr>
              <a:buFont typeface="Wingdings" panose="05000000000000000000" pitchFamily="2" charset="2"/>
              <a:buChar char="n"/>
              <a:defRPr/>
            </a:pP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不限次数的用于您个人</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公司、企业的商业演示。</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修改模板中的内容包括，图片，数据，文本的替换。</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p>
          <a:p>
            <a:pPr>
              <a:spcBef>
                <a:spcPct val="20000"/>
              </a:spcBef>
              <a:buClr>
                <a:srgbClr val="5B8CC1"/>
              </a:buClr>
              <a:buFont typeface="Wingdings" panose="05000000000000000000" pitchFamily="2" charset="2"/>
              <a:buChar char="n"/>
              <a:defRPr/>
            </a:pP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4572000" y="2386013"/>
            <a:ext cx="4103688"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p>
          <a:p>
            <a:pPr>
              <a:lnSpc>
                <a:spcPct val="150000"/>
              </a:lnSpc>
              <a:buClr>
                <a:srgbClr val="5B8CC1"/>
              </a:buClr>
              <a:buFont typeface="Wingdings" panose="05000000000000000000" pitchFamily="2" charset="2"/>
              <a:buChar char="n"/>
              <a:defRPr/>
            </a:pP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用于任何形式的在线付费下载。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收集整理我们发布的免费资源后，打包上传并</a:t>
            </a:r>
          </a:p>
          <a:p>
            <a:pPr>
              <a:lnSpc>
                <a:spcPct val="150000"/>
              </a:lnSpc>
              <a:buClr>
                <a:srgbClr val="5B8CC1"/>
              </a:buClr>
              <a:buFont typeface="Wingdings" panose="05000000000000000000" pitchFamily="2" charset="2"/>
              <a:buNone/>
              <a:defRPr/>
            </a:pPr>
            <a:r>
              <a:rPr lang="zh-CN" altLang="en-US" sz="1200" kern="0" dirty="0">
                <a:solidFill>
                  <a:prstClr val="white"/>
                </a:solidFill>
                <a:latin typeface="微软雅黑" panose="020B0503020204020204" pitchFamily="34" charset="-122"/>
                <a:ea typeface="微软雅黑" panose="020B0503020204020204" pitchFamily="34" charset="-122"/>
              </a:rPr>
              <a:t>   用于各种形式的付费下载。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收集整理我们发布的免费资源后，刻录光碟销售。</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26983" name="Picture 10" descr="png-06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3638"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11" descr="png-06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45400"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BaaS </a:t>
            </a:r>
            <a:r>
              <a:rPr lang="zh-CN" altLang="en-US" dirty="0">
                <a:latin typeface="微软雅黑" panose="020B0503020204020204" pitchFamily="34" charset="-122"/>
                <a:ea typeface="微软雅黑" panose="020B0503020204020204" pitchFamily="34" charset="-122"/>
              </a:rPr>
              <a:t>的餐厅比喻</a:t>
            </a:r>
            <a:endParaRPr lang="en-US" altLang="zh-CN" dirty="0">
              <a:latin typeface="微软雅黑" panose="020B0503020204020204" pitchFamily="34" charset="-122"/>
              <a:ea typeface="微软雅黑" panose="020B0503020204020204" pitchFamily="34" charset="-122"/>
            </a:endParaRPr>
          </a:p>
        </p:txBody>
      </p:sp>
      <p:sp>
        <p:nvSpPr>
          <p:cNvPr id="29" name="Rounded Rectangle 28">
            <a:hlinkClick r:id="rId3"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应用开发</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ounded Rectangle 38">
            <a:hlinkClick r:id="rId4"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厨房器件供应商</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=BaaS</a:t>
            </a:r>
            <a:r>
              <a:rPr lang="zh-CN" altLang="en-US"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（后端及服务）</a:t>
            </a:r>
            <a:endParaRPr lang="en-US" altLang="zh-CN" sz="135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装修餐厅前场和后厨</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a:t>
            </a:r>
            <a:r>
              <a:rPr lang="en-US" altLang="zh-CN" dirty="0">
                <a:solidFill>
                  <a:srgbClr val="00B0F0"/>
                </a:solidFill>
                <a:latin typeface="微软雅黑" panose="020B0503020204020204" pitchFamily="34" charset="-122"/>
                <a:ea typeface="微软雅黑" panose="020B0503020204020204" pitchFamily="34" charset="-122"/>
              </a:rPr>
              <a:t>APP</a:t>
            </a:r>
            <a:r>
              <a:rPr lang="zh-CN" altLang="en-US" dirty="0">
                <a:solidFill>
                  <a:srgbClr val="00B0F0"/>
                </a:solidFill>
                <a:latin typeface="微软雅黑" panose="020B0503020204020204" pitchFamily="34" charset="-122"/>
                <a:ea typeface="微软雅黑" panose="020B0503020204020204" pitchFamily="34" charset="-122"/>
              </a:rPr>
              <a:t>的前端和后端</a:t>
            </a: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水槽、炉灶、冰箱</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FF0000"/>
                </a:solidFill>
                <a:latin typeface="微软雅黑" panose="020B0503020204020204" pitchFamily="34" charset="-122"/>
                <a:ea typeface="微软雅黑" panose="020B0503020204020204" pitchFamily="34" charset="-122"/>
              </a:rPr>
              <a:t>数据处理服务</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30" name="Rounded Rectangle 60">
            <a:hlinkClick r:id="rId7"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装修过程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开发过程</a:t>
            </a:r>
            <a:endParaRPr lang="en-US" altLang="zh-CN" sz="13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木工、水工、电工、漆工干活</a:t>
            </a:r>
            <a:endParaRPr lang="en-US" altLang="zh-CN" dirty="0">
              <a:latin typeface="微软雅黑" panose="020B0503020204020204" pitchFamily="34" charset="-122"/>
              <a:ea typeface="微软雅黑" panose="020B0503020204020204" pitchFamily="34" charset="-122"/>
            </a:endParaRPr>
          </a:p>
          <a:p>
            <a:pPr algn="l"/>
            <a:r>
              <a:rPr lang="zh-CN" altLang="en-US" dirty="0">
                <a:solidFill>
                  <a:srgbClr val="00B0F0"/>
                </a:solidFill>
                <a:latin typeface="微软雅黑" panose="020B0503020204020204" pitchFamily="34" charset="-122"/>
                <a:ea typeface="微软雅黑" panose="020B0503020204020204" pitchFamily="34" charset="-122"/>
              </a:rPr>
              <a:t>开发，设计，架构研发</a:t>
            </a:r>
            <a:endParaRPr lang="en-US" altLang="zh-CN"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目标群体</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互联网企业</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创业团队</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个人开发工程师</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latin typeface="微软雅黑" panose="020B0503020204020204" pitchFamily="34" charset="-122"/>
                <a:ea typeface="微软雅黑" panose="020B0503020204020204" pitchFamily="34" charset="-122"/>
              </a:rPr>
              <a:t>BaaS(</a:t>
            </a:r>
            <a:r>
              <a:rPr lang="zh-CN" altLang="en-US" dirty="0">
                <a:latin typeface="微软雅黑" panose="020B0503020204020204" pitchFamily="34" charset="-122"/>
                <a:ea typeface="微软雅黑" panose="020B0503020204020204" pitchFamily="34" charset="-122"/>
              </a:rPr>
              <a:t>后端即服务</a:t>
            </a:r>
            <a:r>
              <a:rPr lang="en-US" altLang="zh-CN" dirty="0">
                <a:latin typeface="微软雅黑" panose="020B0503020204020204" pitchFamily="34" charset="-122"/>
                <a:ea typeface="微软雅黑" panose="020B0503020204020204" pitchFamily="34" charset="-122"/>
              </a:rPr>
              <a:t>)</a:t>
            </a:r>
            <a:endParaRPr lang="he-IL" altLang="zh-CN" dirty="0">
              <a:latin typeface="微软雅黑" panose="020B0503020204020204" pitchFamily="34" charset="-122"/>
              <a:ea typeface="微软雅黑" panose="020B0503020204020204" pitchFamily="34" charset="-122"/>
            </a:endParaRPr>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应用后端技术整合</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数据存储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统计</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无服务器</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移动技术集成（直播，通知，存储等）</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rPr>
              <a:t>优点</a:t>
            </a:r>
            <a:endParaRPr lang="en-US" altLang="zh-CN" sz="1600" b="1" dirty="0">
              <a:solidFill>
                <a:srgbClr val="F68933"/>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效率加快</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成本降低</a:t>
            </a:r>
            <a:r>
              <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技术门槛减少</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latin typeface="微软雅黑" panose="020B0503020204020204" pitchFamily="34" charset="-122"/>
                <a:ea typeface="微软雅黑" panose="020B0503020204020204" pitchFamily="34" charset="-122"/>
                <a:cs typeface="Arial" panose="020B0604020202020204" pitchFamily="34" charset="0"/>
              </a:rPr>
              <a:t>敏捷迭代</a:t>
            </a: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latin typeface="微软雅黑" panose="020B0503020204020204" pitchFamily="34" charset="-122"/>
              <a:ea typeface="微软雅黑" panose="020B0503020204020204" pitchFamily="34"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latin typeface="微软雅黑" panose="020B0503020204020204" pitchFamily="34" charset="-122"/>
                <a:ea typeface="微软雅黑" panose="020B0503020204020204" pitchFamily="34" charset="-122"/>
              </a:rPr>
              <a:t>BaaS</a:t>
            </a:r>
            <a:r>
              <a:rPr lang="zh-CN" altLang="en-US">
                <a:latin typeface="微软雅黑" panose="020B0503020204020204" pitchFamily="34" charset="-122"/>
                <a:ea typeface="微软雅黑" panose="020B0503020204020204" pitchFamily="34" charset="-122"/>
              </a:rPr>
              <a:t>的用户痛点</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Arial" panose="020B0604020202020204" pitchFamily="34" charset="0"/>
                <a:sym typeface="+mn-ea"/>
              </a:rPr>
              <a:t>流于</a:t>
            </a:r>
            <a:r>
              <a:rPr altLang="zh-CN">
                <a:latin typeface="微软雅黑" panose="020B0503020204020204" pitchFamily="34" charset="-122"/>
                <a:ea typeface="微软雅黑" panose="020B0503020204020204" pitchFamily="34" charset="-122"/>
                <a:cs typeface="Arial" panose="020B0604020202020204" pitchFamily="34" charset="0"/>
                <a:sym typeface="+mn-ea"/>
              </a:rPr>
              <a:t>mBaaS</a:t>
            </a:r>
            <a:endParaRPr lang="en-US" altLang="zh-CN">
              <a:latin typeface="微软雅黑" panose="020B0503020204020204" pitchFamily="34" charset="-122"/>
              <a:ea typeface="微软雅黑" panose="020B0503020204020204" pitchFamily="34"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a:latin typeface="微软雅黑" panose="020B0503020204020204" pitchFamily="34" charset="-122"/>
                <a:ea typeface="微软雅黑" panose="020B0503020204020204" pitchFamily="34" charset="-122"/>
              </a:rPr>
              <a:t>流程缺陷</a:t>
            </a:r>
            <a:endParaRPr altLang="zh-CN" sz="24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仅支持移动，不支持整个解决方案</a:t>
            </a:r>
          </a:p>
          <a:p>
            <a:pPr eaLnBrk="1" hangingPunct="1">
              <a:lnSpc>
                <a:spcPct val="150000"/>
              </a:lnSpc>
            </a:pPr>
            <a:r>
              <a:rPr lang="zh-CN" altLang="en-US" sz="2400">
                <a:latin typeface="微软雅黑" panose="020B0503020204020204" pitchFamily="34" charset="-122"/>
                <a:ea typeface="微软雅黑" panose="020B0503020204020204" pitchFamily="34" charset="-122"/>
              </a:rPr>
              <a:t>技术缺陷</a:t>
            </a:r>
            <a:endParaRPr altLang="zh-CN" sz="24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不支持后台管理系统开发</a:t>
            </a:r>
            <a:endParaRPr altLang="zh-CN" sz="1800">
              <a:latin typeface="微软雅黑" panose="020B0503020204020204" pitchFamily="34" charset="-122"/>
              <a:ea typeface="微软雅黑" panose="020B0503020204020204" pitchFamily="34" charset="-122"/>
            </a:endParaRP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不支持面向对象</a:t>
            </a:r>
          </a:p>
          <a:p>
            <a:pPr marL="517525" lvl="1" indent="0" eaLnBrk="1" hangingPunct="1">
              <a:lnSpc>
                <a:spcPct val="150000"/>
              </a:lnSpc>
              <a:buFontTx/>
              <a:buNone/>
            </a:pPr>
            <a:r>
              <a:rPr lang="zh-CN" altLang="en-US" sz="1800">
                <a:latin typeface="微软雅黑" panose="020B0503020204020204" pitchFamily="34" charset="-122"/>
                <a:ea typeface="微软雅黑" panose="020B0503020204020204" pitchFamily="34" charset="-122"/>
              </a:rPr>
              <a:t>无法解决实际业务问题</a:t>
            </a:r>
          </a:p>
          <a:p>
            <a:pPr eaLnBrk="1" hangingPunct="1">
              <a:lnSpc>
                <a:spcPct val="150000"/>
              </a:lnSpc>
            </a:pPr>
            <a:r>
              <a:rPr lang="zh-CN" altLang="en-US" sz="2400">
                <a:latin typeface="微软雅黑" panose="020B0503020204020204" pitchFamily="34" charset="-122"/>
                <a:ea typeface="微软雅黑" panose="020B0503020204020204" pitchFamily="34" charset="-122"/>
              </a:rPr>
              <a:t>支持缺陷</a:t>
            </a:r>
            <a:endParaRPr altLang="zh-CN" sz="2400">
              <a:latin typeface="微软雅黑" panose="020B0503020204020204" pitchFamily="34" charset="-122"/>
              <a:ea typeface="微软雅黑" panose="020B0503020204020204" pitchFamily="34" charset="-122"/>
            </a:endParaRPr>
          </a:p>
          <a:p>
            <a:pPr eaLnBrk="1" hangingPunct="1">
              <a:lnSpc>
                <a:spcPct val="150000"/>
              </a:lnSpc>
            </a:pPr>
            <a:r>
              <a:rPr lang="zh-CN" altLang="en-US" sz="2400">
                <a:latin typeface="微软雅黑" panose="020B0503020204020204" pitchFamily="34" charset="-122"/>
                <a:ea typeface="微软雅黑" panose="020B0503020204020204" pitchFamily="34" charset="-122"/>
              </a:rPr>
              <a:t>价格缺陷</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4">
                                            <p:txEl>
                                              <p:pRg st="4" end="4"/>
                                            </p:txEl>
                                          </p:spTgt>
                                        </p:tgtEl>
                                        <p:attrNameLst>
                                          <p:attrName>style.visibility</p:attrName>
                                        </p:attrNameLst>
                                      </p:cBhvr>
                                      <p:to>
                                        <p:strVal val="visible"/>
                                      </p:to>
                                    </p:set>
                                    <p:animEffect transition="in" filter="fade">
                                      <p:cBhvr>
                                        <p:cTn id="21" dur="500"/>
                                        <p:tgtEl>
                                          <p:spTgt spid="307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4">
                                            <p:txEl>
                                              <p:pRg st="5" end="5"/>
                                            </p:txEl>
                                          </p:spTgt>
                                        </p:tgtEl>
                                        <p:attrNameLst>
                                          <p:attrName>style.visibility</p:attrName>
                                        </p:attrNameLst>
                                      </p:cBhvr>
                                      <p:to>
                                        <p:strVal val="visible"/>
                                      </p:to>
                                    </p:set>
                                    <p:animEffect transition="in" filter="fade">
                                      <p:cBhvr>
                                        <p:cTn id="24" dur="500"/>
                                        <p:tgtEl>
                                          <p:spTgt spid="307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4">
                                            <p:txEl>
                                              <p:pRg st="6" end="6"/>
                                            </p:txEl>
                                          </p:spTgt>
                                        </p:tgtEl>
                                        <p:attrNameLst>
                                          <p:attrName>style.visibility</p:attrName>
                                        </p:attrNameLst>
                                      </p:cBhvr>
                                      <p:to>
                                        <p:strVal val="visible"/>
                                      </p:to>
                                    </p:set>
                                    <p:animEffect transition="in" filter="fade">
                                      <p:cBhvr>
                                        <p:cTn id="29" dur="500"/>
                                        <p:tgtEl>
                                          <p:spTgt spid="307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latin typeface="微软雅黑" panose="020B0503020204020204" pitchFamily="34" charset="-122"/>
                <a:ea typeface="微软雅黑" panose="020B0503020204020204" pitchFamily="34" charset="-122"/>
              </a:rPr>
              <a:t>AppLink BaaS</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latin typeface="微软雅黑" panose="020B0503020204020204" pitchFamily="34" charset="-122"/>
                <a:ea typeface="微软雅黑" panose="020B0503020204020204" pitchFamily="34" charset="-122"/>
              </a:rPr>
              <a:t>完全自主研发</a:t>
            </a:r>
          </a:p>
          <a:p>
            <a:pPr eaLnBrk="1" hangingPunct="1"/>
            <a:r>
              <a:rPr lang="zh-CN" altLang="en-US">
                <a:latin typeface="微软雅黑" panose="020B0503020204020204" pitchFamily="34" charset="-122"/>
                <a:ea typeface="微软雅黑" panose="020B0503020204020204" pitchFamily="34" charset="-122"/>
              </a:rPr>
              <a:t>创新的开发模式</a:t>
            </a:r>
            <a:r>
              <a:rPr altLang="zh-CN">
                <a:latin typeface="微软雅黑" panose="020B0503020204020204" pitchFamily="34" charset="-122"/>
                <a:ea typeface="微软雅黑" panose="020B0503020204020204" pitchFamily="34" charset="-122"/>
              </a:rPr>
              <a:t> </a:t>
            </a:r>
          </a:p>
          <a:p>
            <a:pPr eaLnBrk="1" hangingPunct="1"/>
            <a:r>
              <a:rPr lang="zh-CN" altLang="en-US">
                <a:latin typeface="微软雅黑" panose="020B0503020204020204" pitchFamily="34" charset="-122"/>
                <a:ea typeface="微软雅黑" panose="020B0503020204020204" pitchFamily="34" charset="-122"/>
              </a:rPr>
              <a:t>不一样的</a:t>
            </a:r>
            <a:r>
              <a:rPr altLang="zh-CN">
                <a:latin typeface="微软雅黑" panose="020B0503020204020204" pitchFamily="34" charset="-122"/>
                <a:ea typeface="微软雅黑" panose="020B0503020204020204" pitchFamily="34" charset="-122"/>
              </a:rPr>
              <a:t>BaaS</a:t>
            </a:r>
          </a:p>
          <a:p>
            <a:pPr eaLnBrk="1" hangingPunct="1">
              <a:buFont typeface="Arial" panose="020B0604020202020204" pitchFamily="34" charset="0"/>
              <a:buNone/>
            </a:pPr>
            <a:endParaRPr altLang="zh-CN">
              <a:latin typeface="微软雅黑" panose="020B0503020204020204" pitchFamily="34" charset="-122"/>
              <a:ea typeface="微软雅黑" panose="020B0503020204020204" pitchFamily="34" charset="-122"/>
            </a:endParaRPr>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大技术特性</a:t>
            </a: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3000">
                <a:solidFill>
                  <a:srgbClr val="404040"/>
                </a:solidFill>
                <a:latin typeface="微软雅黑" panose="020B0503020204020204" pitchFamily="34" charset="-122"/>
                <a:ea typeface="微软雅黑" panose="020B0503020204020204" pitchFamily="34" charset="-122"/>
              </a:rPr>
              <a:t>基于数据模型驱动的</a:t>
            </a:r>
            <a:r>
              <a:rPr lang="en-US" altLang="zh-CN" sz="3000">
                <a:solidFill>
                  <a:srgbClr val="FF0000"/>
                </a:solidFill>
                <a:latin typeface="微软雅黑" panose="020B0503020204020204" pitchFamily="34" charset="-122"/>
                <a:ea typeface="微软雅黑" panose="020B0503020204020204" pitchFamily="34" charset="-122"/>
              </a:rPr>
              <a:t>敏捷</a:t>
            </a:r>
            <a:r>
              <a:rPr lang="en-US" altLang="zh-CN" sz="3000">
                <a:solidFill>
                  <a:schemeClr val="tx1"/>
                </a:solidFill>
                <a:latin typeface="微软雅黑" panose="020B0503020204020204" pitchFamily="34" charset="-122"/>
                <a:ea typeface="微软雅黑" panose="020B0503020204020204" pitchFamily="34" charset="-122"/>
              </a:rPr>
              <a:t>开发模式</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自动</a:t>
            </a:r>
            <a:r>
              <a:rPr lang="en-US" altLang="zh-CN" sz="3000">
                <a:solidFill>
                  <a:srgbClr val="404040"/>
                </a:solidFill>
                <a:latin typeface="微软雅黑" panose="020B0503020204020204" pitchFamily="34" charset="-122"/>
                <a:ea typeface="微软雅黑" panose="020B0503020204020204" pitchFamily="34" charset="-122"/>
              </a:rPr>
              <a:t>构建数据管理系统</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可管理</a:t>
            </a:r>
            <a:r>
              <a:rPr lang="en-US" altLang="zh-CN" sz="3000">
                <a:solidFill>
                  <a:srgbClr val="404040"/>
                </a:solidFill>
                <a:latin typeface="微软雅黑" panose="020B0503020204020204" pitchFamily="34" charset="-122"/>
                <a:ea typeface="微软雅黑" panose="020B0503020204020204" pitchFamily="34" charset="-122"/>
              </a:rPr>
              <a:t>的数据接口访问控制权限</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latin typeface="微软雅黑" panose="020B0503020204020204" pitchFamily="34" charset="-122"/>
                <a:ea typeface="微软雅黑" panose="020B0503020204020204" pitchFamily="34" charset="-122"/>
              </a:rPr>
              <a:t>跨平台、跨技术</a:t>
            </a:r>
            <a:r>
              <a:rPr lang="zh-CN" altLang="en-US" sz="3000">
                <a:solidFill>
                  <a:srgbClr val="FF0000"/>
                </a:solidFill>
                <a:latin typeface="微软雅黑" panose="020B0503020204020204" pitchFamily="34" charset="-122"/>
                <a:ea typeface="微软雅黑" panose="020B0503020204020204" pitchFamily="34" charset="-122"/>
              </a:rPr>
              <a:t>、跨语言</a:t>
            </a:r>
            <a:r>
              <a:rPr lang="en-US" altLang="zh-CN" sz="3000">
                <a:latin typeface="微软雅黑" panose="020B0503020204020204" pitchFamily="34" charset="-122"/>
                <a:ea typeface="微软雅黑" panose="020B0503020204020204" pitchFamily="34" charset="-122"/>
              </a:rPr>
              <a:t>自动</a:t>
            </a:r>
            <a:r>
              <a:rPr lang="en-US" altLang="zh-CN" sz="3000">
                <a:solidFill>
                  <a:srgbClr val="FF0000"/>
                </a:solidFill>
                <a:latin typeface="微软雅黑" panose="020B0503020204020204" pitchFamily="34" charset="-122"/>
                <a:ea typeface="微软雅黑" panose="020B0503020204020204" pitchFamily="34" charset="-122"/>
              </a:rPr>
              <a:t>生成</a:t>
            </a:r>
            <a:r>
              <a:rPr lang="en-US" altLang="zh-CN" sz="3000">
                <a:latin typeface="微软雅黑" panose="020B0503020204020204" pitchFamily="34" charset="-122"/>
                <a:ea typeface="微软雅黑" panose="020B0503020204020204" pitchFamily="34" charset="-122"/>
              </a:rPr>
              <a:t>应用端接入</a:t>
            </a:r>
            <a:r>
              <a:rPr lang="en-US" altLang="zh-CN" sz="3000">
                <a:solidFill>
                  <a:srgbClr val="FF0000"/>
                </a:solidFill>
                <a:latin typeface="微软雅黑" panose="020B0503020204020204" pitchFamily="34" charset="-122"/>
                <a:ea typeface="微软雅黑" panose="020B0503020204020204" pitchFamily="34" charset="-122"/>
              </a:rPr>
              <a:t>代码</a:t>
            </a:r>
          </a:p>
          <a:p>
            <a:pPr>
              <a:lnSpc>
                <a:spcPct val="85000"/>
              </a:lnSpc>
              <a:spcBef>
                <a:spcPct val="20000"/>
              </a:spcBef>
              <a:buClr>
                <a:srgbClr val="FF6600"/>
              </a:buClr>
              <a:buSzPct val="100000"/>
              <a:buFont typeface="Arial" panose="020B0604020202020204" pitchFamily="34" charset="0"/>
              <a:buChar char="•"/>
            </a:pPr>
            <a:endParaRPr lang="en-US" altLang="zh-CN" sz="30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000"/>
                                        <p:tgtEl>
                                          <p:spTgt spid="9">
                                            <p:txEl>
                                              <p:pRg st="1" end="1"/>
                                            </p:txEl>
                                          </p:spTgt>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2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9" grpId="0" build="p"/>
    </p:bldLst>
  </p:timing>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4361</Words>
  <Application>Microsoft Office PowerPoint</Application>
  <PresentationFormat>On-screen Show (4:3)</PresentationFormat>
  <Paragraphs>590</Paragraphs>
  <Slides>45</Slides>
  <Notes>44</Notes>
  <HiddenSlides>0</HiddenSlides>
  <MMClips>1</MMClips>
  <ScaleCrop>false</ScaleCrop>
  <HeadingPairs>
    <vt:vector size="8" baseType="variant">
      <vt:variant>
        <vt:lpstr>Fonts Used</vt:lpstr>
      </vt:variant>
      <vt:variant>
        <vt:i4>8</vt:i4>
      </vt:variant>
      <vt:variant>
        <vt:lpstr>Theme</vt:lpstr>
      </vt:variant>
      <vt:variant>
        <vt:i4>20</vt:i4>
      </vt:variant>
      <vt:variant>
        <vt:lpstr>Embedded OLE Servers</vt:lpstr>
      </vt:variant>
      <vt:variant>
        <vt:i4>1</vt:i4>
      </vt:variant>
      <vt:variant>
        <vt:lpstr>Slide Titles</vt:lpstr>
      </vt:variant>
      <vt:variant>
        <vt:i4>45</vt:i4>
      </vt:variant>
    </vt:vector>
  </HeadingPairs>
  <TitlesOfParts>
    <vt:vector size="74" baseType="lpstr">
      <vt:lpstr>HelveticaNeueLT Std Lt</vt:lpstr>
      <vt:lpstr>时尚中黑简体</vt:lpstr>
      <vt:lpstr>宋体</vt:lpstr>
      <vt:lpstr>微软雅黑</vt:lpstr>
      <vt:lpstr>Arial</vt:lpstr>
      <vt:lpstr>Calibri</vt:lpstr>
      <vt:lpstr>Segoe UI</vt:lpstr>
      <vt:lpstr>Wingdings</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Microsoft Excel Chart</vt:lpstr>
      <vt:lpstr>AppLink BaaS平台</vt:lpstr>
      <vt:lpstr>目录</vt:lpstr>
      <vt:lpstr>BaaS Introduce</vt:lpstr>
      <vt:lpstr>BaaS 的餐厅比喻</vt:lpstr>
      <vt:lpstr>BaaS 的餐厅比喻</vt:lpstr>
      <vt:lpstr>BaaS(后端即服务)</vt:lpstr>
      <vt:lpstr>BaaS的用户痛点——流于mBaaS</vt:lpstr>
      <vt:lpstr>AppLink BaaS</vt:lpstr>
      <vt:lpstr>4大技术特性</vt:lpstr>
      <vt:lpstr>4大项目化特性</vt:lpstr>
      <vt:lpstr>五大市场</vt:lpstr>
      <vt:lpstr>Strength优势</vt:lpstr>
      <vt:lpstr>Weakness劣势 &amp;&amp; Threat威胁</vt:lpstr>
      <vt:lpstr>Opportunity机会</vt:lpstr>
      <vt:lpstr>市场分析——77亿美金</vt:lpstr>
      <vt:lpstr>77亿美元背后的市场</vt:lpstr>
      <vt:lpstr>市场分析</vt:lpstr>
      <vt:lpstr>市场趋势——企业的IT服务改革</vt:lpstr>
      <vt:lpstr>PowerPoint Presentation</vt:lpstr>
      <vt:lpstr>市场分析</vt:lpstr>
      <vt:lpstr>目标市场</vt:lpstr>
      <vt:lpstr>Site Overlap</vt:lpstr>
      <vt:lpstr>Dwell Time</vt:lpstr>
      <vt:lpstr>PowerPoint Presentation</vt:lpstr>
      <vt:lpstr>How it Works</vt:lpstr>
      <vt:lpstr>Day of the week</vt:lpstr>
      <vt:lpstr>Hewlett Packard: 2008</vt:lpstr>
      <vt:lpstr>Making Data Actionable</vt:lpstr>
      <vt:lpstr>Campaign Ready, Set, Go</vt:lpstr>
      <vt:lpstr>One-click Reporting</vt:lpstr>
      <vt:lpstr>At the click of a button</vt:lpstr>
      <vt:lpstr>Report Generator</vt:lpstr>
      <vt:lpstr>Made to measure</vt:lpstr>
      <vt:lpstr>Made visual</vt:lpstr>
      <vt:lpstr>Custom Report Builder (CRB)</vt:lpstr>
      <vt:lpstr>Mix &amp; Match</vt:lpstr>
      <vt:lpstr>Stands out in the crowd</vt:lpstr>
      <vt:lpstr>Custom Reporting Service</vt:lpstr>
      <vt:lpstr>Plug-in for Excel</vt:lpstr>
      <vt:lpstr>Slice and Dice</vt:lpstr>
      <vt:lpstr>Data Feeds Service</vt:lpstr>
      <vt:lpstr>Data Feeds Service</vt:lpstr>
      <vt:lpstr>Eyeblaster Analytics</vt:lpstr>
      <vt:lpstr>Thank you</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 Cai</cp:lastModifiedBy>
  <cp:revision>1162</cp:revision>
  <dcterms:created xsi:type="dcterms:W3CDTF">2008-07-18T07:27:00Z</dcterms:created>
  <dcterms:modified xsi:type="dcterms:W3CDTF">2017-09-12T08:21:51Z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